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51"/>
  </p:notesMasterIdLst>
  <p:handoutMasterIdLst>
    <p:handoutMasterId r:id="rId52"/>
  </p:handoutMasterIdLst>
  <p:sldIdLst>
    <p:sldId id="257" r:id="rId2"/>
    <p:sldId id="474" r:id="rId3"/>
    <p:sldId id="457" r:id="rId4"/>
    <p:sldId id="458" r:id="rId5"/>
    <p:sldId id="459" r:id="rId6"/>
    <p:sldId id="460" r:id="rId7"/>
    <p:sldId id="461" r:id="rId8"/>
    <p:sldId id="479" r:id="rId9"/>
    <p:sldId id="462" r:id="rId10"/>
    <p:sldId id="463" r:id="rId11"/>
    <p:sldId id="450" r:id="rId12"/>
    <p:sldId id="477" r:id="rId13"/>
    <p:sldId id="451" r:id="rId14"/>
    <p:sldId id="478" r:id="rId15"/>
    <p:sldId id="476" r:id="rId16"/>
    <p:sldId id="480" r:id="rId17"/>
    <p:sldId id="369" r:id="rId18"/>
    <p:sldId id="370" r:id="rId19"/>
    <p:sldId id="371" r:id="rId20"/>
    <p:sldId id="375" r:id="rId21"/>
    <p:sldId id="380" r:id="rId22"/>
    <p:sldId id="381" r:id="rId23"/>
    <p:sldId id="382" r:id="rId24"/>
    <p:sldId id="383" r:id="rId25"/>
    <p:sldId id="384" r:id="rId26"/>
    <p:sldId id="385" r:id="rId27"/>
    <p:sldId id="386" r:id="rId28"/>
    <p:sldId id="387" r:id="rId29"/>
    <p:sldId id="388" r:id="rId30"/>
    <p:sldId id="389" r:id="rId31"/>
    <p:sldId id="390" r:id="rId32"/>
    <p:sldId id="391" r:id="rId33"/>
    <p:sldId id="392" r:id="rId34"/>
    <p:sldId id="396" r:id="rId35"/>
    <p:sldId id="397" r:id="rId36"/>
    <p:sldId id="398" r:id="rId37"/>
    <p:sldId id="435" r:id="rId38"/>
    <p:sldId id="436" r:id="rId39"/>
    <p:sldId id="438" r:id="rId40"/>
    <p:sldId id="439" r:id="rId41"/>
    <p:sldId id="440" r:id="rId42"/>
    <p:sldId id="441" r:id="rId43"/>
    <p:sldId id="442" r:id="rId44"/>
    <p:sldId id="443" r:id="rId45"/>
    <p:sldId id="444" r:id="rId46"/>
    <p:sldId id="448" r:id="rId47"/>
    <p:sldId id="449" r:id="rId48"/>
    <p:sldId id="481" r:id="rId49"/>
    <p:sldId id="276" r:id="rId50"/>
  </p:sldIdLst>
  <p:sldSz cx="9144000" cy="6858000" type="screen4x3"/>
  <p:notesSz cx="6858000" cy="9144000"/>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08" autoAdjust="0"/>
    <p:restoredTop sz="99187" autoAdjust="0"/>
  </p:normalViewPr>
  <p:slideViewPr>
    <p:cSldViewPr>
      <p:cViewPr varScale="1">
        <p:scale>
          <a:sx n="98" d="100"/>
          <a:sy n="98" d="100"/>
        </p:scale>
        <p:origin x="1504" y="192"/>
      </p:cViewPr>
      <p:guideLst>
        <p:guide orient="horz" pos="2160"/>
        <p:guide pos="2880"/>
      </p:guideLst>
    </p:cSldViewPr>
  </p:slideViewPr>
  <p:outlineViewPr>
    <p:cViewPr>
      <p:scale>
        <a:sx n="33" d="100"/>
        <a:sy n="33" d="100"/>
      </p:scale>
      <p:origin x="42" y="0"/>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tableStyles" Target="tableStyles.xml"/><Relationship Id="rId8" Type="http://schemas.openxmlformats.org/officeDocument/2006/relationships/slide" Target="slides/slide7.xml"/><Relationship Id="rId51" Type="http://schemas.openxmlformats.org/officeDocument/2006/relationships/notesMaster" Target="notesMasters/notesMaster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ES"/>
          </a:p>
        </p:txBody>
      </p:sp>
      <p:sp>
        <p:nvSpPr>
          <p:cNvPr id="3" name="Marcador de fecha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DB8E5855-839B-5F46-BEF4-15FABAA43B52}" type="datetimeFigureOut">
              <a:rPr lang="es-ES" smtClean="0"/>
              <a:t>3/6/19</a:t>
            </a:fld>
            <a:endParaRPr lang="es-ES"/>
          </a:p>
        </p:txBody>
      </p:sp>
      <p:sp>
        <p:nvSpPr>
          <p:cNvPr id="4" name="Marcador de pie de página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s-ES"/>
          </a:p>
        </p:txBody>
      </p:sp>
      <p:sp>
        <p:nvSpPr>
          <p:cNvPr id="5" name="Marcador de número de diapositiva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84C50E22-D8E2-2E4A-BF39-B62736849200}" type="slidenum">
              <a:rPr lang="es-ES" smtClean="0"/>
              <a:t>‹Nº›</a:t>
            </a:fld>
            <a:endParaRPr lang="es-ES"/>
          </a:p>
        </p:txBody>
      </p:sp>
    </p:spTree>
    <p:extLst>
      <p:ext uri="{BB962C8B-B14F-4D97-AF65-F5344CB8AC3E}">
        <p14:creationId xmlns:p14="http://schemas.microsoft.com/office/powerpoint/2010/main" val="4241219820"/>
      </p:ext>
    </p:extLst>
  </p:cSld>
  <p:clrMap bg1="lt1" tx1="dk1" bg2="lt2" tx2="dk2" accent1="accent1" accent2="accent2" accent3="accent3" accent4="accent4" accent5="accent5" accent6="accent6" hlink="hlink" folHlink="folHlink"/>
  <p:hf hdr="0" ft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ES"/>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3F74CC8-3CDB-4F33-90FD-1667F6823E6A}" type="datetimeFigureOut">
              <a:rPr lang="es-ES" smtClean="0"/>
              <a:t>3/6/19</a:t>
            </a:fld>
            <a:endParaRPr lang="es-ES"/>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ES"/>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ES"/>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39F5FC1-41CA-4AC2-9BF1-D771AD5C7C38}" type="slidenum">
              <a:rPr lang="es-ES" smtClean="0"/>
              <a:t>‹Nº›</a:t>
            </a:fld>
            <a:endParaRPr lang="es-ES"/>
          </a:p>
        </p:txBody>
      </p:sp>
    </p:spTree>
    <p:extLst>
      <p:ext uri="{BB962C8B-B14F-4D97-AF65-F5344CB8AC3E}">
        <p14:creationId xmlns:p14="http://schemas.microsoft.com/office/powerpoint/2010/main" val="3100674702"/>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a:t>Haga clic para modificar el estilo de título del patrón</a:t>
            </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a:t>Haga clic para modificar el estilo de subtítulo del patrón</a:t>
            </a:r>
          </a:p>
        </p:txBody>
      </p:sp>
      <p:sp>
        <p:nvSpPr>
          <p:cNvPr id="4" name="3 Marcador de fecha"/>
          <p:cNvSpPr>
            <a:spLocks noGrp="1"/>
          </p:cNvSpPr>
          <p:nvPr>
            <p:ph type="dt" sz="half" idx="10"/>
          </p:nvPr>
        </p:nvSpPr>
        <p:spPr/>
        <p:txBody>
          <a:bodyPr/>
          <a:lstStyle/>
          <a:p>
            <a:fld id="{F61D2E20-09F7-DD44-9E22-76B7ED0E027F}" type="datetime1">
              <a:rPr lang="es-ES" smtClean="0"/>
              <a:t>3/6/19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39217681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p>
        </p:txBody>
      </p:sp>
      <p:sp>
        <p:nvSpPr>
          <p:cNvPr id="3" name="2 Marcador de texto vertical"/>
          <p:cNvSpPr>
            <a:spLocks noGrp="1"/>
          </p:cNvSpPr>
          <p:nvPr>
            <p:ph type="body" orient="vert" idx="1"/>
          </p:nvPr>
        </p:nvSpPr>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fecha"/>
          <p:cNvSpPr>
            <a:spLocks noGrp="1"/>
          </p:cNvSpPr>
          <p:nvPr>
            <p:ph type="dt" sz="half" idx="10"/>
          </p:nvPr>
        </p:nvSpPr>
        <p:spPr/>
        <p:txBody>
          <a:bodyPr/>
          <a:lstStyle/>
          <a:p>
            <a:fld id="{74633727-6F4F-7E47-80A2-D9A75E6CDEA0}" type="datetime1">
              <a:rPr lang="es-ES" smtClean="0"/>
              <a:t>3/6/19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393895486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a:t>Haga clic para modificar el estilo de título del patrón</a:t>
            </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fecha"/>
          <p:cNvSpPr>
            <a:spLocks noGrp="1"/>
          </p:cNvSpPr>
          <p:nvPr>
            <p:ph type="dt" sz="half" idx="10"/>
          </p:nvPr>
        </p:nvSpPr>
        <p:spPr/>
        <p:txBody>
          <a:bodyPr/>
          <a:lstStyle/>
          <a:p>
            <a:fld id="{BD93BB18-89E1-544A-AE55-0A59F958E3CF}" type="datetime1">
              <a:rPr lang="es-ES" smtClean="0"/>
              <a:t>3/6/19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94313545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p>
        </p:txBody>
      </p:sp>
      <p:sp>
        <p:nvSpPr>
          <p:cNvPr id="3" name="2 Marcador de contenido"/>
          <p:cNvSpPr>
            <a:spLocks noGrp="1"/>
          </p:cNvSpPr>
          <p:nvPr>
            <p:ph idx="1"/>
          </p:nvPr>
        </p:nvSpPr>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fecha"/>
          <p:cNvSpPr>
            <a:spLocks noGrp="1"/>
          </p:cNvSpPr>
          <p:nvPr>
            <p:ph type="dt" sz="half" idx="10"/>
          </p:nvPr>
        </p:nvSpPr>
        <p:spPr/>
        <p:txBody>
          <a:bodyPr/>
          <a:lstStyle/>
          <a:p>
            <a:fld id="{02E25B23-DAB0-3D47-8C04-851114393AEA}" type="datetime1">
              <a:rPr lang="es-ES" smtClean="0"/>
              <a:t>3/6/19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42270269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a:t>Haga clic para modificar el estilo de título del patrón</a:t>
            </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el estilo de texto del patrón</a:t>
            </a:r>
          </a:p>
        </p:txBody>
      </p:sp>
      <p:sp>
        <p:nvSpPr>
          <p:cNvPr id="4" name="3 Marcador de fecha"/>
          <p:cNvSpPr>
            <a:spLocks noGrp="1"/>
          </p:cNvSpPr>
          <p:nvPr>
            <p:ph type="dt" sz="half" idx="10"/>
          </p:nvPr>
        </p:nvSpPr>
        <p:spPr/>
        <p:txBody>
          <a:bodyPr/>
          <a:lstStyle/>
          <a:p>
            <a:fld id="{C04434A8-797B-0949-AB33-6D3FEC6FC40C}" type="datetime1">
              <a:rPr lang="es-ES" smtClean="0"/>
              <a:t>3/6/19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1000634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5" name="4 Marcador de fecha"/>
          <p:cNvSpPr>
            <a:spLocks noGrp="1"/>
          </p:cNvSpPr>
          <p:nvPr>
            <p:ph type="dt" sz="half" idx="10"/>
          </p:nvPr>
        </p:nvSpPr>
        <p:spPr/>
        <p:txBody>
          <a:bodyPr/>
          <a:lstStyle/>
          <a:p>
            <a:fld id="{F11FB5C0-882C-7240-A387-F747B0AE17C2}" type="datetime1">
              <a:rPr lang="es-ES" smtClean="0"/>
              <a:t>3/6/19</a:t>
            </a:fld>
            <a:endParaRPr lang="es-ES"/>
          </a:p>
        </p:txBody>
      </p:sp>
      <p:sp>
        <p:nvSpPr>
          <p:cNvPr id="6" name="5 Marcador de pie de página"/>
          <p:cNvSpPr>
            <a:spLocks noGrp="1"/>
          </p:cNvSpPr>
          <p:nvPr>
            <p:ph type="ftr" sz="quarter" idx="11"/>
          </p:nvPr>
        </p:nvSpPr>
        <p:spPr/>
        <p:txBody>
          <a:bodyPr/>
          <a:lstStyle/>
          <a:p>
            <a:r>
              <a:rPr lang="es-ES"/>
              <a:t>IFFE (23.01.16)</a:t>
            </a:r>
          </a:p>
        </p:txBody>
      </p:sp>
      <p:sp>
        <p:nvSpPr>
          <p:cNvPr id="7" name="6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10633819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a:t>Haga clic para modificar el estilo de título del patrón</a:t>
            </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7" name="6 Marcador de fecha"/>
          <p:cNvSpPr>
            <a:spLocks noGrp="1"/>
          </p:cNvSpPr>
          <p:nvPr>
            <p:ph type="dt" sz="half" idx="10"/>
          </p:nvPr>
        </p:nvSpPr>
        <p:spPr/>
        <p:txBody>
          <a:bodyPr/>
          <a:lstStyle/>
          <a:p>
            <a:fld id="{79462417-F35F-674F-B26A-E436C90AA5BB}" type="datetime1">
              <a:rPr lang="es-ES" smtClean="0"/>
              <a:t>3/6/19</a:t>
            </a:fld>
            <a:endParaRPr lang="es-ES"/>
          </a:p>
        </p:txBody>
      </p:sp>
      <p:sp>
        <p:nvSpPr>
          <p:cNvPr id="8" name="7 Marcador de pie de página"/>
          <p:cNvSpPr>
            <a:spLocks noGrp="1"/>
          </p:cNvSpPr>
          <p:nvPr>
            <p:ph type="ftr" sz="quarter" idx="11"/>
          </p:nvPr>
        </p:nvSpPr>
        <p:spPr/>
        <p:txBody>
          <a:bodyPr/>
          <a:lstStyle/>
          <a:p>
            <a:r>
              <a:rPr lang="es-ES"/>
              <a:t>IFFE (23.01.16)</a:t>
            </a:r>
          </a:p>
        </p:txBody>
      </p:sp>
      <p:sp>
        <p:nvSpPr>
          <p:cNvPr id="9" name="8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54570429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p>
        </p:txBody>
      </p:sp>
      <p:sp>
        <p:nvSpPr>
          <p:cNvPr id="3" name="2 Marcador de fecha"/>
          <p:cNvSpPr>
            <a:spLocks noGrp="1"/>
          </p:cNvSpPr>
          <p:nvPr>
            <p:ph type="dt" sz="half" idx="10"/>
          </p:nvPr>
        </p:nvSpPr>
        <p:spPr/>
        <p:txBody>
          <a:bodyPr/>
          <a:lstStyle/>
          <a:p>
            <a:fld id="{2D4271CD-DA8C-134B-B5F9-CFB7725F88ED}" type="datetime1">
              <a:rPr lang="es-ES" smtClean="0"/>
              <a:t>3/6/19</a:t>
            </a:fld>
            <a:endParaRPr lang="es-ES"/>
          </a:p>
        </p:txBody>
      </p:sp>
      <p:sp>
        <p:nvSpPr>
          <p:cNvPr id="4" name="3 Marcador de pie de página"/>
          <p:cNvSpPr>
            <a:spLocks noGrp="1"/>
          </p:cNvSpPr>
          <p:nvPr>
            <p:ph type="ftr" sz="quarter" idx="11"/>
          </p:nvPr>
        </p:nvSpPr>
        <p:spPr/>
        <p:txBody>
          <a:bodyPr/>
          <a:lstStyle/>
          <a:p>
            <a:r>
              <a:rPr lang="es-ES"/>
              <a:t>IFFE (23.01.16)</a:t>
            </a:r>
          </a:p>
        </p:txBody>
      </p:sp>
      <p:sp>
        <p:nvSpPr>
          <p:cNvPr id="5" name="4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4756823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F1339D36-35B8-494C-86B8-EF67BE2FA716}" type="datetime1">
              <a:rPr lang="es-ES" smtClean="0"/>
              <a:t>3/6/19</a:t>
            </a:fld>
            <a:endParaRPr lang="es-ES"/>
          </a:p>
        </p:txBody>
      </p:sp>
      <p:sp>
        <p:nvSpPr>
          <p:cNvPr id="3" name="2 Marcador de pie de página"/>
          <p:cNvSpPr>
            <a:spLocks noGrp="1"/>
          </p:cNvSpPr>
          <p:nvPr>
            <p:ph type="ftr" sz="quarter" idx="11"/>
          </p:nvPr>
        </p:nvSpPr>
        <p:spPr/>
        <p:txBody>
          <a:bodyPr/>
          <a:lstStyle/>
          <a:p>
            <a:r>
              <a:rPr lang="es-ES"/>
              <a:t>IFFE (23.01.16)</a:t>
            </a:r>
          </a:p>
        </p:txBody>
      </p:sp>
      <p:sp>
        <p:nvSpPr>
          <p:cNvPr id="4" name="3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6034070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a:t>Haga clic para modificar el estilo de título del patrón</a:t>
            </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4 Marcador de fecha"/>
          <p:cNvSpPr>
            <a:spLocks noGrp="1"/>
          </p:cNvSpPr>
          <p:nvPr>
            <p:ph type="dt" sz="half" idx="10"/>
          </p:nvPr>
        </p:nvSpPr>
        <p:spPr/>
        <p:txBody>
          <a:bodyPr/>
          <a:lstStyle/>
          <a:p>
            <a:fld id="{B504C3C2-E89D-2D4F-812D-131221CC63A3}" type="datetime1">
              <a:rPr lang="es-ES" smtClean="0"/>
              <a:t>3/6/19</a:t>
            </a:fld>
            <a:endParaRPr lang="es-ES"/>
          </a:p>
        </p:txBody>
      </p:sp>
      <p:sp>
        <p:nvSpPr>
          <p:cNvPr id="6" name="5 Marcador de pie de página"/>
          <p:cNvSpPr>
            <a:spLocks noGrp="1"/>
          </p:cNvSpPr>
          <p:nvPr>
            <p:ph type="ftr" sz="quarter" idx="11"/>
          </p:nvPr>
        </p:nvSpPr>
        <p:spPr/>
        <p:txBody>
          <a:bodyPr/>
          <a:lstStyle/>
          <a:p>
            <a:r>
              <a:rPr lang="es-ES"/>
              <a:t>IFFE (23.01.16)</a:t>
            </a:r>
          </a:p>
        </p:txBody>
      </p:sp>
      <p:sp>
        <p:nvSpPr>
          <p:cNvPr id="7" name="6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124399606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a:t>Haga clic para modificar el estilo de título del patrón</a:t>
            </a:r>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S"/>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4 Marcador de fecha"/>
          <p:cNvSpPr>
            <a:spLocks noGrp="1"/>
          </p:cNvSpPr>
          <p:nvPr>
            <p:ph type="dt" sz="half" idx="10"/>
          </p:nvPr>
        </p:nvSpPr>
        <p:spPr/>
        <p:txBody>
          <a:bodyPr/>
          <a:lstStyle/>
          <a:p>
            <a:fld id="{08140571-0F8B-2E40-886B-EAC2B6FEFD38}" type="datetime1">
              <a:rPr lang="es-ES" smtClean="0"/>
              <a:t>3/6/19</a:t>
            </a:fld>
            <a:endParaRPr lang="es-ES"/>
          </a:p>
        </p:txBody>
      </p:sp>
      <p:sp>
        <p:nvSpPr>
          <p:cNvPr id="6" name="5 Marcador de pie de página"/>
          <p:cNvSpPr>
            <a:spLocks noGrp="1"/>
          </p:cNvSpPr>
          <p:nvPr>
            <p:ph type="ftr" sz="quarter" idx="11"/>
          </p:nvPr>
        </p:nvSpPr>
        <p:spPr/>
        <p:txBody>
          <a:bodyPr/>
          <a:lstStyle/>
          <a:p>
            <a:r>
              <a:rPr lang="es-ES"/>
              <a:t>IFFE (23.01.16)</a:t>
            </a:r>
          </a:p>
        </p:txBody>
      </p:sp>
      <p:sp>
        <p:nvSpPr>
          <p:cNvPr id="7" name="6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272957895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a:t>Haga clic para modificar el estilo de título del patrón</a:t>
            </a:r>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C549D43-AF74-0A4A-AB76-A6A57A4A48F7}" type="datetime1">
              <a:rPr lang="es-ES" smtClean="0"/>
              <a:t>3/6/19</a:t>
            </a:fld>
            <a:endParaRPr lang="es-ES"/>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s-ES"/>
              <a:t>IFFE (23.01.16)</a:t>
            </a: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AB73812-D32E-43C1-B15A-AA8C767CF037}" type="slidenum">
              <a:rPr lang="es-ES" smtClean="0"/>
              <a:t>‹Nº›</a:t>
            </a:fld>
            <a:endParaRPr lang="es-ES"/>
          </a:p>
        </p:txBody>
      </p:sp>
    </p:spTree>
    <p:extLst>
      <p:ext uri="{BB962C8B-B14F-4D97-AF65-F5344CB8AC3E}">
        <p14:creationId xmlns:p14="http://schemas.microsoft.com/office/powerpoint/2010/main" val="254485786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404664"/>
            <a:ext cx="8229600" cy="1224136"/>
          </a:xfrm>
        </p:spPr>
        <p:txBody>
          <a:bodyPr>
            <a:normAutofit/>
          </a:bodyPr>
          <a:lstStyle/>
          <a:p>
            <a:r>
              <a:rPr lang="es-ES" sz="2800" dirty="0">
                <a:solidFill>
                  <a:srgbClr val="FF6600"/>
                </a:solidFill>
              </a:rPr>
              <a:t>El concurso de acreedores: aspectos teóricos, jurídicos y prácticos</a:t>
            </a:r>
            <a:endParaRPr lang="es-ES" sz="3200" b="1" dirty="0">
              <a:solidFill>
                <a:srgbClr val="FF6600"/>
              </a:solidFill>
              <a:latin typeface="Arial" pitchFamily="34" charset="0"/>
              <a:cs typeface="Arial" pitchFamily="34" charset="0"/>
            </a:endParaRPr>
          </a:p>
        </p:txBody>
      </p:sp>
      <p:sp>
        <p:nvSpPr>
          <p:cNvPr id="3" name="2 Marcador de contenido"/>
          <p:cNvSpPr>
            <a:spLocks noGrp="1"/>
          </p:cNvSpPr>
          <p:nvPr>
            <p:ph idx="1"/>
          </p:nvPr>
        </p:nvSpPr>
        <p:spPr>
          <a:xfrm>
            <a:off x="395536" y="1484784"/>
            <a:ext cx="8229600" cy="4896544"/>
          </a:xfrm>
        </p:spPr>
        <p:txBody>
          <a:bodyPr>
            <a:normAutofit/>
          </a:bodyPr>
          <a:lstStyle/>
          <a:p>
            <a:pPr marL="0" indent="0" algn="ctr">
              <a:buNone/>
            </a:pPr>
            <a:endParaRPr lang="es-ES" sz="3100" dirty="0">
              <a:solidFill>
                <a:srgbClr val="000000"/>
              </a:solidFill>
              <a:latin typeface="Arial Narrow"/>
              <a:cs typeface="Arial Narrow"/>
            </a:endParaRPr>
          </a:p>
          <a:p>
            <a:pPr marL="0" indent="0" algn="ctr">
              <a:buNone/>
            </a:pPr>
            <a:r>
              <a:rPr lang="es-ES" sz="3600" b="1" dirty="0">
                <a:solidFill>
                  <a:srgbClr val="FF6600"/>
                </a:solidFill>
              </a:rPr>
              <a:t>LAS AAPP EN EL CONCURSO</a:t>
            </a:r>
            <a:r>
              <a:rPr lang="es-ES" sz="3600" b="1">
                <a:solidFill>
                  <a:srgbClr val="FF6600"/>
                </a:solidFill>
              </a:rPr>
              <a:t>: INSUFICIENCIA DE MASA, RENDICIÓN DE CUENTAS Y CONCLUSIÓN DEL CONCURSO</a:t>
            </a:r>
            <a:endParaRPr lang="es-ES" sz="3600" b="1" dirty="0">
              <a:solidFill>
                <a:srgbClr val="FF6600"/>
              </a:solidFill>
            </a:endParaRPr>
          </a:p>
          <a:p>
            <a:pPr marL="0" indent="0" algn="ctr">
              <a:buNone/>
            </a:pPr>
            <a:endParaRPr lang="es-ES" sz="3600" b="1" dirty="0">
              <a:solidFill>
                <a:srgbClr val="FF6600"/>
              </a:solidFill>
            </a:endParaRPr>
          </a:p>
          <a:p>
            <a:pPr marL="0" indent="0" algn="ctr">
              <a:buNone/>
            </a:pPr>
            <a:r>
              <a:rPr lang="es-ES" sz="2800" dirty="0">
                <a:solidFill>
                  <a:srgbClr val="FF6600"/>
                </a:solidFill>
              </a:rPr>
              <a:t>Nuria Fachal Noguer</a:t>
            </a:r>
          </a:p>
          <a:p>
            <a:pPr marL="0" indent="0" algn="ctr">
              <a:buNone/>
            </a:pPr>
            <a:r>
              <a:rPr lang="es-ES" sz="2800" dirty="0">
                <a:solidFill>
                  <a:srgbClr val="FF6600"/>
                </a:solidFill>
              </a:rPr>
              <a:t>Magistrada del Juzgado de lo Mercantil nº 2 de Pontevedra</a:t>
            </a:r>
          </a:p>
          <a:p>
            <a:pPr marL="0" indent="0" algn="ctr">
              <a:buNone/>
            </a:pPr>
            <a:endParaRPr lang="es-ES" sz="3600" b="1" dirty="0">
              <a:solidFill>
                <a:srgbClr val="FF6600"/>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339223467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864096"/>
          </a:xfrm>
        </p:spPr>
        <p:txBody>
          <a:bodyPr/>
          <a:lstStyle/>
          <a:p>
            <a:pPr lvl="0"/>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CESE DE ACTIVIDAD </a:t>
            </a:r>
          </a:p>
        </p:txBody>
      </p:sp>
      <p:sp>
        <p:nvSpPr>
          <p:cNvPr id="3075" name="2 Marcador de contenido"/>
          <p:cNvSpPr>
            <a:spLocks noGrp="1"/>
          </p:cNvSpPr>
          <p:nvPr>
            <p:ph idx="1"/>
          </p:nvPr>
        </p:nvSpPr>
        <p:spPr>
          <a:xfrm>
            <a:off x="323528" y="1196752"/>
            <a:ext cx="8229600" cy="4968553"/>
          </a:xfrm>
        </p:spPr>
        <p:txBody>
          <a:bodyPr/>
          <a:lstStyle/>
          <a:p>
            <a:pPr algn="just"/>
            <a:r>
              <a:rPr lang="es-ES" sz="2200" dirty="0"/>
              <a:t>Para acordar el cese de actividad habrá que tener en cuenta el interés del concurso: procederá en casos de actividad mínima, que genera más gastos que beneficios para el concursado.</a:t>
            </a:r>
          </a:p>
          <a:p>
            <a:pPr algn="just"/>
            <a:r>
              <a:rPr lang="es-ES" sz="2200" dirty="0"/>
              <a:t>Dado que el plazo para acordar la extinción colectiva de los contratos de trabajo será el previsto en el art. 64 LC y la posibilidad de acordar el cese está supeditada a la previa audiencia de las partes por plazo de entre tres y diez días (art. 188 LC), podrá suceder que cuando el juez acuerde el cese todavía no haya transcurrido el plazo para resolver sobre la extinción de los contratos de trabajo. La LC podría haber previsto que no procediese acordar el cese total de actividad hasta que se hubiese acordado la extinción colectiva de los contratos de trabajo o bien que se resolviese sobre ambas cuestiones en una misma resolución.</a:t>
            </a:r>
          </a:p>
          <a:p>
            <a:pPr marL="0" indent="0" algn="just">
              <a:buNone/>
            </a:pPr>
            <a:endParaRPr lang="es-ES" sz="2100" dirty="0"/>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10</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36720133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ES" b="1" dirty="0">
                <a:solidFill>
                  <a:srgbClr val="FF6600"/>
                </a:solidFill>
              </a:rPr>
              <a:t>REGLA GENERAL DE PAGO A LOS ACREEDORES CONTRA LA MASA</a:t>
            </a:r>
          </a:p>
        </p:txBody>
      </p:sp>
      <p:sp>
        <p:nvSpPr>
          <p:cNvPr id="3" name="Marcador de contenido 2"/>
          <p:cNvSpPr>
            <a:spLocks noGrp="1"/>
          </p:cNvSpPr>
          <p:nvPr>
            <p:ph idx="1"/>
          </p:nvPr>
        </p:nvSpPr>
        <p:spPr/>
        <p:txBody>
          <a:bodyPr>
            <a:noAutofit/>
          </a:bodyPr>
          <a:lstStyle/>
          <a:p>
            <a:pPr marL="0" indent="0" algn="just">
              <a:buNone/>
            </a:pPr>
            <a:r>
              <a:rPr lang="es-ES" sz="2300" b="1" dirty="0"/>
              <a:t>ARTÍCULO 84.3 LC (criterio del vencimiento):</a:t>
            </a:r>
          </a:p>
          <a:p>
            <a:pPr marL="0" indent="0" algn="just">
              <a:buNone/>
            </a:pPr>
            <a:r>
              <a:rPr lang="es-ES" sz="2400" dirty="0"/>
              <a:t>“</a:t>
            </a:r>
            <a:r>
              <a:rPr lang="es-ES" sz="2400" i="1" dirty="0"/>
              <a:t>Los </a:t>
            </a:r>
            <a:r>
              <a:rPr lang="es-ES" sz="2400" i="1" dirty="0" err="1"/>
              <a:t>créditos</a:t>
            </a:r>
            <a:r>
              <a:rPr lang="es-ES" sz="2400" i="1" dirty="0"/>
              <a:t> del </a:t>
            </a:r>
            <a:r>
              <a:rPr lang="es-ES" sz="2400" i="1" dirty="0" err="1"/>
              <a:t>número</a:t>
            </a:r>
            <a:r>
              <a:rPr lang="es-ES" sz="2400" i="1" dirty="0"/>
              <a:t> 1º del apartado anterior se </a:t>
            </a:r>
            <a:r>
              <a:rPr lang="es-ES" sz="2400" i="1" dirty="0" err="1"/>
              <a:t>pagarán</a:t>
            </a:r>
            <a:r>
              <a:rPr lang="es-ES" sz="2400" i="1" dirty="0"/>
              <a:t> de forma inmediata. Los restantes </a:t>
            </a:r>
            <a:r>
              <a:rPr lang="es-ES" sz="2400" i="1" dirty="0" err="1"/>
              <a:t>créditos</a:t>
            </a:r>
            <a:r>
              <a:rPr lang="es-ES" sz="2400" i="1" dirty="0"/>
              <a:t> contra la masa, cualquiera que sea su naturaleza y el estado del concurso, se </a:t>
            </a:r>
            <a:r>
              <a:rPr lang="es-ES" sz="2400" i="1" dirty="0" err="1"/>
              <a:t>pagarán</a:t>
            </a:r>
            <a:r>
              <a:rPr lang="es-ES" sz="2400" i="1" dirty="0"/>
              <a:t> a sus respectivos vencimientos. La </a:t>
            </a:r>
            <a:r>
              <a:rPr lang="es-ES" sz="2400" i="1" dirty="0" err="1"/>
              <a:t>administración</a:t>
            </a:r>
            <a:r>
              <a:rPr lang="es-ES" sz="2400" i="1" dirty="0"/>
              <a:t> concursal </a:t>
            </a:r>
            <a:r>
              <a:rPr lang="es-ES" sz="2400" i="1" dirty="0" err="1"/>
              <a:t>podra</a:t>
            </a:r>
            <a:r>
              <a:rPr lang="es-ES" sz="2400" i="1" dirty="0"/>
              <a:t>́ alterar esta regla cuando lo considere conveniente para el </a:t>
            </a:r>
            <a:r>
              <a:rPr lang="es-ES" sz="2400" i="1" dirty="0" err="1"/>
              <a:t>interés</a:t>
            </a:r>
            <a:r>
              <a:rPr lang="es-ES" sz="2400" i="1" dirty="0"/>
              <a:t> del concurso y siempre que presuma que la masa activa resulta suficiente para la </a:t>
            </a:r>
            <a:r>
              <a:rPr lang="es-ES" sz="2400" i="1" dirty="0" err="1"/>
              <a:t>satisfacción</a:t>
            </a:r>
            <a:r>
              <a:rPr lang="es-ES" sz="2400" i="1" dirty="0"/>
              <a:t> de todos los </a:t>
            </a:r>
            <a:r>
              <a:rPr lang="es-ES" sz="2400" i="1" dirty="0" err="1"/>
              <a:t>créditos</a:t>
            </a:r>
            <a:r>
              <a:rPr lang="es-ES" sz="2400" i="1" dirty="0"/>
              <a:t> contra la masa. Esta </a:t>
            </a:r>
            <a:r>
              <a:rPr lang="es-ES" sz="2400" i="1" dirty="0" err="1"/>
              <a:t>postergación</a:t>
            </a:r>
            <a:r>
              <a:rPr lang="es-ES" sz="2400" i="1" dirty="0"/>
              <a:t> no </a:t>
            </a:r>
            <a:r>
              <a:rPr lang="es-ES" sz="2400" i="1" dirty="0" err="1"/>
              <a:t>podra</a:t>
            </a:r>
            <a:r>
              <a:rPr lang="es-ES" sz="2400" i="1" dirty="0"/>
              <a:t>́ afectar a los </a:t>
            </a:r>
            <a:r>
              <a:rPr lang="es-ES" sz="2400" i="1" dirty="0" err="1"/>
              <a:t>créditos</a:t>
            </a:r>
            <a:r>
              <a:rPr lang="es-ES" sz="2400" i="1" dirty="0"/>
              <a:t> de los trabajadores, a los </a:t>
            </a:r>
            <a:r>
              <a:rPr lang="es-ES" sz="2400" i="1" dirty="0" err="1"/>
              <a:t>créditos</a:t>
            </a:r>
            <a:r>
              <a:rPr lang="es-ES" sz="2400" i="1" dirty="0"/>
              <a:t> alimenticios, ni a los </a:t>
            </a:r>
            <a:r>
              <a:rPr lang="es-ES" sz="2400" i="1" dirty="0" err="1"/>
              <a:t>créditos</a:t>
            </a:r>
            <a:r>
              <a:rPr lang="es-ES" sz="2400" i="1" dirty="0"/>
              <a:t> tributarios y de la Seguridad Social”</a:t>
            </a:r>
            <a:r>
              <a:rPr lang="es-ES" sz="2400" dirty="0"/>
              <a:t>. </a:t>
            </a:r>
          </a:p>
          <a:p>
            <a:pPr marL="0" indent="0" algn="just">
              <a:buNone/>
            </a:pPr>
            <a:endParaRPr lang="es-ES" sz="2300" dirty="0"/>
          </a:p>
        </p:txBody>
      </p:sp>
      <p:sp>
        <p:nvSpPr>
          <p:cNvPr id="4" name="Marcador de pie de página 3"/>
          <p:cNvSpPr>
            <a:spLocks noGrp="1"/>
          </p:cNvSpPr>
          <p:nvPr>
            <p:ph type="ftr" sz="quarter" idx="11"/>
          </p:nvPr>
        </p:nvSpPr>
        <p:spPr/>
        <p:txBody>
          <a:bodyPr/>
          <a:lstStyle/>
          <a:p>
            <a:endParaRPr lang="es-ES" dirty="0"/>
          </a:p>
        </p:txBody>
      </p:sp>
    </p:spTree>
    <p:extLst>
      <p:ext uri="{BB962C8B-B14F-4D97-AF65-F5344CB8AC3E}">
        <p14:creationId xmlns:p14="http://schemas.microsoft.com/office/powerpoint/2010/main" val="7000425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b="1" dirty="0">
                <a:solidFill>
                  <a:srgbClr val="FF6600"/>
                </a:solidFill>
              </a:rPr>
              <a:t>PAGO A LOS ACREEDORES</a:t>
            </a:r>
          </a:p>
        </p:txBody>
      </p:sp>
      <p:sp>
        <p:nvSpPr>
          <p:cNvPr id="3" name="Marcador de contenido 2"/>
          <p:cNvSpPr>
            <a:spLocks noGrp="1"/>
          </p:cNvSpPr>
          <p:nvPr>
            <p:ph idx="1"/>
          </p:nvPr>
        </p:nvSpPr>
        <p:spPr/>
        <p:txBody>
          <a:bodyPr>
            <a:noAutofit/>
          </a:bodyPr>
          <a:lstStyle/>
          <a:p>
            <a:pPr algn="just"/>
            <a:r>
              <a:rPr lang="es-ES" sz="2300" b="1" dirty="0"/>
              <a:t>Pago de créditos con privilegio especial</a:t>
            </a:r>
            <a:r>
              <a:rPr lang="es-ES" sz="2300" dirty="0"/>
              <a:t>: se realiza con cargo a bienes o derechos afectos</a:t>
            </a:r>
            <a:endParaRPr lang="es-ES" sz="2300" b="1" dirty="0"/>
          </a:p>
          <a:p>
            <a:pPr algn="just"/>
            <a:r>
              <a:rPr lang="es-ES" sz="2300" b="1" dirty="0"/>
              <a:t>Pago de créditos con privilegio general</a:t>
            </a:r>
            <a:r>
              <a:rPr lang="es-ES" sz="2300" dirty="0"/>
              <a:t>: se realiza una vez deducidos de la masa activa los bienes y derechos necesarios para satisfacer los créditos contra la masa y con cargo a bienes no afectos al pago de créditos con privilegio especial o con su remanente –una vez pagados aquellos créditos-, debiendo seguir el orden del art. 91 LC</a:t>
            </a:r>
          </a:p>
          <a:p>
            <a:pPr algn="just"/>
            <a:r>
              <a:rPr lang="es-ES" sz="2300" b="1" dirty="0"/>
              <a:t>Pago de créditos ordinarios</a:t>
            </a:r>
            <a:r>
              <a:rPr lang="es-ES" sz="2300" dirty="0"/>
              <a:t>: </a:t>
            </a:r>
            <a:r>
              <a:rPr lang="es-ES" sz="2300" i="1" dirty="0"/>
              <a:t>a prorrata</a:t>
            </a:r>
            <a:r>
              <a:rPr lang="es-ES" sz="2300" dirty="0"/>
              <a:t>, con cargo a bienes y derechos que resten una vez satisfechos los créditos contra la masa y privilegiados</a:t>
            </a:r>
          </a:p>
          <a:p>
            <a:pPr algn="just"/>
            <a:r>
              <a:rPr lang="es-ES" sz="2300" b="1" dirty="0"/>
              <a:t>Pago de créditos subordinados</a:t>
            </a:r>
            <a:r>
              <a:rPr lang="es-ES" sz="2300" dirty="0"/>
              <a:t>: no se realiza hasta el completo pago de los ordinarios, debiendo seguir el orden del artículo 92 LC</a:t>
            </a:r>
          </a:p>
          <a:p>
            <a:pPr algn="just"/>
            <a:endParaRPr lang="es-ES" sz="2300" dirty="0"/>
          </a:p>
        </p:txBody>
      </p:sp>
      <p:sp>
        <p:nvSpPr>
          <p:cNvPr id="4" name="Marcador de pie de página 3"/>
          <p:cNvSpPr>
            <a:spLocks noGrp="1"/>
          </p:cNvSpPr>
          <p:nvPr>
            <p:ph type="ftr" sz="quarter" idx="11"/>
          </p:nvPr>
        </p:nvSpPr>
        <p:spPr/>
        <p:txBody>
          <a:bodyPr/>
          <a:lstStyle/>
          <a:p>
            <a:endParaRPr lang="es-ES" dirty="0"/>
          </a:p>
        </p:txBody>
      </p:sp>
    </p:spTree>
    <p:extLst>
      <p:ext uri="{BB962C8B-B14F-4D97-AF65-F5344CB8AC3E}">
        <p14:creationId xmlns:p14="http://schemas.microsoft.com/office/powerpoint/2010/main" val="37097571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b="1" dirty="0">
                <a:solidFill>
                  <a:srgbClr val="FF6600"/>
                </a:solidFill>
                <a:latin typeface="Arial" pitchFamily="34" charset="0"/>
                <a:cs typeface="Arial" pitchFamily="34" charset="0"/>
              </a:rPr>
              <a:t>INSUFICIENCIA DE MASA ACTIVA</a:t>
            </a:r>
          </a:p>
        </p:txBody>
      </p:sp>
      <p:sp>
        <p:nvSpPr>
          <p:cNvPr id="3" name="2 Marcador de contenido"/>
          <p:cNvSpPr>
            <a:spLocks noGrp="1"/>
          </p:cNvSpPr>
          <p:nvPr>
            <p:ph idx="1"/>
          </p:nvPr>
        </p:nvSpPr>
        <p:spPr/>
        <p:txBody>
          <a:bodyPr>
            <a:normAutofit fontScale="77500" lnSpcReduction="20000"/>
          </a:bodyPr>
          <a:lstStyle/>
          <a:p>
            <a:pPr algn="just"/>
            <a:r>
              <a:rPr lang="es-ES" dirty="0"/>
              <a:t>Artículo 176 </a:t>
            </a:r>
            <a:r>
              <a:rPr lang="es-ES" i="1" dirty="0"/>
              <a:t>bis</a:t>
            </a:r>
            <a:r>
              <a:rPr lang="es-ES" dirty="0"/>
              <a:t> LC:</a:t>
            </a:r>
          </a:p>
          <a:p>
            <a:pPr lvl="1" algn="just"/>
            <a:r>
              <a:rPr lang="es-ES" dirty="0"/>
              <a:t>Se exige para el </a:t>
            </a:r>
            <a:r>
              <a:rPr lang="es-ES" b="1" dirty="0"/>
              <a:t>archivo por insuficiencia de masa acti</a:t>
            </a:r>
            <a:r>
              <a:rPr lang="es-ES" dirty="0"/>
              <a:t>va que no sea previsible el ejercicio de la acción de reintegración, de impugnación o responsabilidad de terceros ni la calificación del concurso como culpable</a:t>
            </a:r>
          </a:p>
          <a:p>
            <a:pPr lvl="1" algn="just"/>
            <a:r>
              <a:rPr lang="es-ES" dirty="0"/>
              <a:t>La AC ha de </a:t>
            </a:r>
            <a:r>
              <a:rPr lang="es-ES" b="1" dirty="0"/>
              <a:t>comunicar que la masa activa es insuficiente </a:t>
            </a:r>
            <a:r>
              <a:rPr lang="es-ES" dirty="0"/>
              <a:t>para el pago de los créditos contra la masa</a:t>
            </a:r>
          </a:p>
          <a:p>
            <a:pPr lvl="1" algn="just"/>
            <a:r>
              <a:rPr lang="es-ES" dirty="0"/>
              <a:t>El </a:t>
            </a:r>
            <a:r>
              <a:rPr lang="es-ES" b="1" dirty="0"/>
              <a:t>pago de los créditos contra la masa </a:t>
            </a:r>
            <a:r>
              <a:rPr lang="es-ES" dirty="0"/>
              <a:t>se efectuará por el orden del art. 176 bis, 2, salvo los “</a:t>
            </a:r>
            <a:r>
              <a:rPr lang="es-ES" i="1" dirty="0"/>
              <a:t>créditos imprescindibles para concluir la liquidación</a:t>
            </a:r>
            <a:r>
              <a:rPr lang="es-ES" dirty="0"/>
              <a:t>”</a:t>
            </a:r>
          </a:p>
          <a:p>
            <a:pPr lvl="1" algn="just"/>
            <a:r>
              <a:rPr lang="es-ES" dirty="0"/>
              <a:t>Cabe la conclusión por insuficiencia de masa en el </a:t>
            </a:r>
            <a:r>
              <a:rPr lang="es-ES" b="1" dirty="0"/>
              <a:t>mismo auto de declaración de concurso</a:t>
            </a:r>
            <a:r>
              <a:rPr lang="es-ES" dirty="0"/>
              <a:t> (art. 176 bis, 4, LC)</a:t>
            </a:r>
          </a:p>
          <a:p>
            <a:pPr lvl="1" algn="just"/>
            <a:r>
              <a:rPr lang="es-ES" b="1" dirty="0"/>
              <a:t>Concursado persona natural</a:t>
            </a:r>
            <a:r>
              <a:rPr lang="es-ES" dirty="0"/>
              <a:t>: se designa un AC para que liquide los bienes y pague los créditos contra la masa. Cabe solicitud de </a:t>
            </a:r>
            <a:r>
              <a:rPr lang="es-ES" b="1" dirty="0"/>
              <a:t>exoneración de pasivo insatisfecho</a:t>
            </a:r>
            <a:r>
              <a:rPr lang="es-ES" dirty="0"/>
              <a:t> (art. 178 bis LC).</a:t>
            </a:r>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274630113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78098"/>
          </a:xfrm>
        </p:spPr>
        <p:txBody>
          <a:bodyPr>
            <a:noAutofit/>
          </a:bodyPr>
          <a:lstStyle/>
          <a:p>
            <a:r>
              <a:rPr lang="es-ES" sz="3600" b="1" dirty="0">
                <a:solidFill>
                  <a:srgbClr val="FF6600"/>
                </a:solidFill>
                <a:latin typeface="Arial" pitchFamily="34" charset="0"/>
                <a:cs typeface="Arial" pitchFamily="34" charset="0"/>
              </a:rPr>
              <a:t>INSUFICIENCIA DE MASA ACTIVA</a:t>
            </a:r>
          </a:p>
        </p:txBody>
      </p:sp>
      <p:sp>
        <p:nvSpPr>
          <p:cNvPr id="3" name="2 Marcador de contenido"/>
          <p:cNvSpPr>
            <a:spLocks noGrp="1"/>
          </p:cNvSpPr>
          <p:nvPr>
            <p:ph idx="1"/>
          </p:nvPr>
        </p:nvSpPr>
        <p:spPr>
          <a:xfrm>
            <a:off x="457200" y="980728"/>
            <a:ext cx="8229600" cy="5616624"/>
          </a:xfrm>
        </p:spPr>
        <p:txBody>
          <a:bodyPr>
            <a:normAutofit fontScale="70000" lnSpcReduction="20000"/>
          </a:bodyPr>
          <a:lstStyle/>
          <a:p>
            <a:pPr marL="0" indent="0" algn="just">
              <a:buNone/>
            </a:pPr>
            <a:r>
              <a:rPr lang="es-ES" b="1" dirty="0"/>
              <a:t>Orden de prelación en el pago de los créditos contra la masa </a:t>
            </a:r>
            <a:r>
              <a:rPr lang="es-ES" dirty="0"/>
              <a:t>según el artículo 176 </a:t>
            </a:r>
            <a:r>
              <a:rPr lang="es-ES" i="1" dirty="0"/>
              <a:t>bis, </a:t>
            </a:r>
            <a:r>
              <a:rPr lang="es-ES" dirty="0"/>
              <a:t>apartado 2, LC, desde la comunicación de insuficiencia de masa:</a:t>
            </a:r>
          </a:p>
          <a:p>
            <a:pPr marL="0" indent="0" algn="just">
              <a:buNone/>
            </a:pPr>
            <a:r>
              <a:rPr lang="es-ES" dirty="0"/>
              <a:t>La </a:t>
            </a:r>
            <a:r>
              <a:rPr lang="es-ES" dirty="0" err="1"/>
              <a:t>administración</a:t>
            </a:r>
            <a:r>
              <a:rPr lang="es-ES" dirty="0"/>
              <a:t> concursal </a:t>
            </a:r>
            <a:r>
              <a:rPr lang="es-ES" dirty="0" err="1"/>
              <a:t>debera</a:t>
            </a:r>
            <a:r>
              <a:rPr lang="es-ES" dirty="0"/>
              <a:t>́ proceder a pagar los </a:t>
            </a:r>
            <a:r>
              <a:rPr lang="es-ES" dirty="0" err="1"/>
              <a:t>créditos</a:t>
            </a:r>
            <a:r>
              <a:rPr lang="es-ES" dirty="0"/>
              <a:t> contra la masa conforme al orden siguiente, y, en su caso, </a:t>
            </a:r>
            <a:r>
              <a:rPr lang="es-ES" i="1" dirty="0"/>
              <a:t>a prorrata </a:t>
            </a:r>
            <a:r>
              <a:rPr lang="es-ES" dirty="0"/>
              <a:t>dentro de cada </a:t>
            </a:r>
            <a:r>
              <a:rPr lang="es-ES" dirty="0" err="1"/>
              <a:t>número</a:t>
            </a:r>
            <a:r>
              <a:rPr lang="es-ES" dirty="0"/>
              <a:t>, salvo los </a:t>
            </a:r>
            <a:r>
              <a:rPr lang="es-ES" dirty="0" err="1"/>
              <a:t>créditos</a:t>
            </a:r>
            <a:r>
              <a:rPr lang="es-ES" dirty="0"/>
              <a:t> imprescindibles para concluir la </a:t>
            </a:r>
            <a:r>
              <a:rPr lang="es-ES" dirty="0" err="1"/>
              <a:t>liquidación</a:t>
            </a:r>
            <a:r>
              <a:rPr lang="es-ES" dirty="0"/>
              <a:t>: </a:t>
            </a:r>
          </a:p>
          <a:p>
            <a:pPr marL="0" indent="0" algn="just">
              <a:buNone/>
            </a:pPr>
            <a:r>
              <a:rPr lang="es-ES" dirty="0"/>
              <a:t>1º Los </a:t>
            </a:r>
            <a:r>
              <a:rPr lang="es-ES" dirty="0" err="1"/>
              <a:t>créditos</a:t>
            </a:r>
            <a:r>
              <a:rPr lang="es-ES" dirty="0"/>
              <a:t> salariales de los </a:t>
            </a:r>
            <a:r>
              <a:rPr lang="es-ES" dirty="0" err="1"/>
              <a:t>últimos</a:t>
            </a:r>
            <a:r>
              <a:rPr lang="es-ES" dirty="0"/>
              <a:t> treinta </a:t>
            </a:r>
            <a:r>
              <a:rPr lang="es-ES" dirty="0" err="1"/>
              <a:t>días</a:t>
            </a:r>
            <a:r>
              <a:rPr lang="es-ES" dirty="0"/>
              <a:t> de trabajo efectivo y en </a:t>
            </a:r>
            <a:r>
              <a:rPr lang="es-ES" dirty="0" err="1"/>
              <a:t>cuantía</a:t>
            </a:r>
            <a:r>
              <a:rPr lang="es-ES" dirty="0"/>
              <a:t> que no supere el doble del salario </a:t>
            </a:r>
            <a:r>
              <a:rPr lang="es-ES" dirty="0" err="1"/>
              <a:t>mínimo</a:t>
            </a:r>
            <a:r>
              <a:rPr lang="es-ES" dirty="0"/>
              <a:t> interprofesional. </a:t>
            </a:r>
          </a:p>
          <a:p>
            <a:pPr marL="0" indent="0" algn="just">
              <a:buNone/>
            </a:pPr>
            <a:r>
              <a:rPr lang="es-ES" dirty="0"/>
              <a:t>2º Los </a:t>
            </a:r>
            <a:r>
              <a:rPr lang="es-ES" dirty="0" err="1"/>
              <a:t>créditos</a:t>
            </a:r>
            <a:r>
              <a:rPr lang="es-ES" dirty="0"/>
              <a:t> por salarios e indemnizaciones en la </a:t>
            </a:r>
            <a:r>
              <a:rPr lang="es-ES" dirty="0" err="1"/>
              <a:t>cuantía</a:t>
            </a:r>
            <a:r>
              <a:rPr lang="es-ES" dirty="0"/>
              <a:t> que resulte de multiplicar el triple del salario </a:t>
            </a:r>
            <a:r>
              <a:rPr lang="es-ES" dirty="0" err="1"/>
              <a:t>mínimo</a:t>
            </a:r>
            <a:r>
              <a:rPr lang="es-ES" dirty="0"/>
              <a:t> interprofesional por el </a:t>
            </a:r>
            <a:r>
              <a:rPr lang="es-ES" dirty="0" err="1"/>
              <a:t>número</a:t>
            </a:r>
            <a:r>
              <a:rPr lang="es-ES" dirty="0"/>
              <a:t> de </a:t>
            </a:r>
            <a:r>
              <a:rPr lang="es-ES" dirty="0" err="1"/>
              <a:t>días</a:t>
            </a:r>
            <a:r>
              <a:rPr lang="es-ES" dirty="0"/>
              <a:t> de salario pendientes de pago. </a:t>
            </a:r>
          </a:p>
          <a:p>
            <a:pPr marL="0" indent="0" algn="just">
              <a:buNone/>
            </a:pPr>
            <a:r>
              <a:rPr lang="es-ES" dirty="0"/>
              <a:t>3º Los </a:t>
            </a:r>
            <a:r>
              <a:rPr lang="es-ES" dirty="0" err="1"/>
              <a:t>créditos</a:t>
            </a:r>
            <a:r>
              <a:rPr lang="es-ES" dirty="0"/>
              <a:t> por alimentos del </a:t>
            </a:r>
            <a:r>
              <a:rPr lang="es-ES" dirty="0" err="1"/>
              <a:t>artículo</a:t>
            </a:r>
            <a:r>
              <a:rPr lang="es-ES" dirty="0"/>
              <a:t> 145.2, en </a:t>
            </a:r>
            <a:r>
              <a:rPr lang="es-ES" dirty="0" err="1"/>
              <a:t>cuantía</a:t>
            </a:r>
            <a:r>
              <a:rPr lang="es-ES" dirty="0"/>
              <a:t> que no supere el salario </a:t>
            </a:r>
            <a:r>
              <a:rPr lang="es-ES" dirty="0" err="1"/>
              <a:t>mínimo</a:t>
            </a:r>
            <a:r>
              <a:rPr lang="es-ES" dirty="0"/>
              <a:t> interprofesional. </a:t>
            </a:r>
          </a:p>
          <a:p>
            <a:pPr marL="0" indent="0" algn="just">
              <a:buNone/>
            </a:pPr>
            <a:r>
              <a:rPr lang="es-ES" dirty="0"/>
              <a:t>4ºLos </a:t>
            </a:r>
            <a:r>
              <a:rPr lang="es-ES" dirty="0" err="1"/>
              <a:t>créditos</a:t>
            </a:r>
            <a:r>
              <a:rPr lang="es-ES" dirty="0"/>
              <a:t> por costas y gastos judiciales del concurso. </a:t>
            </a:r>
          </a:p>
          <a:p>
            <a:pPr marL="0" indent="0" algn="just">
              <a:buNone/>
            </a:pPr>
            <a:r>
              <a:rPr lang="es-ES" dirty="0"/>
              <a:t>5º Los </a:t>
            </a:r>
            <a:r>
              <a:rPr lang="es-ES" dirty="0" err="1"/>
              <a:t>demás</a:t>
            </a:r>
            <a:r>
              <a:rPr lang="es-ES" dirty="0"/>
              <a:t> </a:t>
            </a:r>
            <a:r>
              <a:rPr lang="es-ES" dirty="0" err="1"/>
              <a:t>créditos</a:t>
            </a:r>
            <a:r>
              <a:rPr lang="es-ES" dirty="0"/>
              <a:t> contra la masa. </a:t>
            </a:r>
          </a:p>
          <a:p>
            <a:pPr marL="0" indent="0" algn="just">
              <a:buNone/>
            </a:pPr>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337813368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b="1" dirty="0">
                <a:solidFill>
                  <a:srgbClr val="FF6600"/>
                </a:solidFill>
                <a:latin typeface="Arial" pitchFamily="34" charset="0"/>
                <a:cs typeface="Arial" pitchFamily="34" charset="0"/>
              </a:rPr>
              <a:t>INSUFICIENCIA DE MASA ACTIVA</a:t>
            </a:r>
          </a:p>
        </p:txBody>
      </p:sp>
      <p:sp>
        <p:nvSpPr>
          <p:cNvPr id="3" name="2 Marcador de contenido"/>
          <p:cNvSpPr>
            <a:spLocks noGrp="1"/>
          </p:cNvSpPr>
          <p:nvPr>
            <p:ph idx="1"/>
          </p:nvPr>
        </p:nvSpPr>
        <p:spPr/>
        <p:txBody>
          <a:bodyPr>
            <a:normAutofit fontScale="92500" lnSpcReduction="20000"/>
          </a:bodyPr>
          <a:lstStyle/>
          <a:p>
            <a:pPr marL="0" indent="0" algn="just">
              <a:buNone/>
            </a:pPr>
            <a:r>
              <a:rPr lang="es-ES" sz="2800" b="1" dirty="0"/>
              <a:t>DOCTRINA JURISPRUDENCIAL ESTABLECIDA EN LAS SSTS DE 10 DE JUNIO DE 2015 Y 18 DE MARZO DE 2016:</a:t>
            </a:r>
          </a:p>
          <a:p>
            <a:pPr marL="0" indent="0" algn="just">
              <a:buNone/>
            </a:pPr>
            <a:r>
              <a:rPr lang="es-ES" sz="2800" dirty="0"/>
              <a:t>	El orden de pagos del artículo 176 </a:t>
            </a:r>
            <a:r>
              <a:rPr lang="es-ES" sz="2800" i="1" dirty="0"/>
              <a:t>bis</a:t>
            </a:r>
            <a:r>
              <a:rPr lang="es-ES" sz="2800" dirty="0"/>
              <a:t> LC se aplica a todos los créditos contra la masa desde que la AC comunica al Juzgado la insuficiencia de masa activa.</a:t>
            </a:r>
          </a:p>
          <a:p>
            <a:pPr marL="0" indent="0" algn="just">
              <a:buNone/>
            </a:pPr>
            <a:r>
              <a:rPr lang="es-ES" sz="2800" dirty="0"/>
              <a:t>	La única excepción se refiere a los supuestos en que el acreedor contra la masa hubiese interpuesto demanda de incidente concursal con anterioridad a la comunicación, para evitar el abuso en la actuación de la AC –que podría reaccionar efectuando la comunicación del artículo 176 bis LC cuando el acreedor ejercitase la acción reclamando el pago</a:t>
            </a:r>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123311717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62074"/>
          </a:xfrm>
        </p:spPr>
        <p:txBody>
          <a:bodyPr>
            <a:noAutofit/>
          </a:bodyPr>
          <a:lstStyle/>
          <a:p>
            <a:r>
              <a:rPr lang="es-ES" sz="3000" b="1" dirty="0">
                <a:solidFill>
                  <a:schemeClr val="accent6">
                    <a:lumMod val="75000"/>
                  </a:schemeClr>
                </a:solidFill>
                <a:latin typeface="Arial" pitchFamily="34" charset="0"/>
                <a:cs typeface="Arial" pitchFamily="34" charset="0"/>
              </a:rPr>
              <a:t>MARCO NORMATIVO ACTUAL</a:t>
            </a:r>
          </a:p>
        </p:txBody>
      </p:sp>
      <p:sp>
        <p:nvSpPr>
          <p:cNvPr id="3" name="2 Marcador de contenido"/>
          <p:cNvSpPr>
            <a:spLocks noGrp="1"/>
          </p:cNvSpPr>
          <p:nvPr>
            <p:ph idx="1"/>
          </p:nvPr>
        </p:nvSpPr>
        <p:spPr>
          <a:xfrm>
            <a:off x="395536" y="836712"/>
            <a:ext cx="8229600" cy="5616624"/>
          </a:xfrm>
        </p:spPr>
        <p:txBody>
          <a:bodyPr>
            <a:normAutofit fontScale="92500" lnSpcReduction="10000"/>
          </a:bodyPr>
          <a:lstStyle/>
          <a:p>
            <a:pPr marL="0" indent="0" algn="just">
              <a:buNone/>
            </a:pPr>
            <a:r>
              <a:rPr lang="es-ES" sz="2800" dirty="0">
                <a:solidFill>
                  <a:schemeClr val="tx1">
                    <a:lumMod val="50000"/>
                    <a:lumOff val="50000"/>
                  </a:schemeClr>
                </a:solidFill>
                <a:latin typeface="Arial Narrow"/>
                <a:cs typeface="Arial Narrow"/>
              </a:rPr>
              <a:t>El </a:t>
            </a:r>
            <a:r>
              <a:rPr lang="es-ES" sz="2800" b="1" dirty="0">
                <a:solidFill>
                  <a:schemeClr val="tx1">
                    <a:lumMod val="50000"/>
                    <a:lumOff val="50000"/>
                  </a:schemeClr>
                </a:solidFill>
                <a:latin typeface="Arial Narrow"/>
                <a:cs typeface="Arial Narrow"/>
              </a:rPr>
              <a:t>régimen retributivo de la AC </a:t>
            </a:r>
            <a:r>
              <a:rPr lang="es-ES" sz="2800" dirty="0">
                <a:solidFill>
                  <a:schemeClr val="tx1">
                    <a:lumMod val="50000"/>
                    <a:lumOff val="50000"/>
                  </a:schemeClr>
                </a:solidFill>
                <a:latin typeface="Arial Narrow"/>
                <a:cs typeface="Arial Narrow"/>
              </a:rPr>
              <a:t>se contiene en:</a:t>
            </a:r>
          </a:p>
          <a:p>
            <a:pPr algn="just"/>
            <a:r>
              <a:rPr lang="es-ES" sz="2800" dirty="0">
                <a:solidFill>
                  <a:schemeClr val="tx1">
                    <a:lumMod val="50000"/>
                    <a:lumOff val="50000"/>
                  </a:schemeClr>
                </a:solidFill>
                <a:latin typeface="Arial Narrow"/>
                <a:cs typeface="Arial Narrow"/>
              </a:rPr>
              <a:t>El artículo 34 LC </a:t>
            </a:r>
          </a:p>
          <a:p>
            <a:pPr algn="just"/>
            <a:r>
              <a:rPr lang="es-ES" sz="2800" dirty="0">
                <a:solidFill>
                  <a:schemeClr val="tx1">
                    <a:lumMod val="50000"/>
                    <a:lumOff val="50000"/>
                  </a:schemeClr>
                </a:solidFill>
                <a:latin typeface="Arial Narrow"/>
                <a:cs typeface="Arial Narrow"/>
              </a:rPr>
              <a:t>El Real Decreto 1860/2004, de 6 de septiembre, por el que se establece el arancel de derechos de los administradores concursales. </a:t>
            </a:r>
          </a:p>
          <a:p>
            <a:pPr algn="just"/>
            <a:r>
              <a:rPr lang="es-ES" sz="2800" dirty="0">
                <a:solidFill>
                  <a:schemeClr val="tx1">
                    <a:lumMod val="50000"/>
                    <a:lumOff val="50000"/>
                  </a:schemeClr>
                </a:solidFill>
                <a:latin typeface="Arial Narrow"/>
                <a:cs typeface="Arial Narrow"/>
              </a:rPr>
              <a:t>El artículo 34 ha sido reformado por la Ley 17/2014, de 30 de septiembre, y por la Ley 25/2015, de 28 de julio. Según la D.T. 2ª de la Ley 17/2014 la modificación introducida por la primera de estas normas no entrará en vigor hasta que se apruebe su desarrollo reglamentario. La D.T. 3ª de la Ley 25/2015 </a:t>
            </a:r>
            <a:r>
              <a:rPr lang="es-ES" sz="2800" dirty="0">
                <a:solidFill>
                  <a:srgbClr val="7F7F7F"/>
                </a:solidFill>
                <a:latin typeface="Arial Narrow"/>
                <a:cs typeface="Arial Narrow"/>
              </a:rPr>
              <a:t>remite el cálculo de la retribución de la administración concursal a lo establecido en el Real Decreto 1860/2004, de 6 de septiembre, con las especialidades que se contienen en el propio régimen transitorio.</a:t>
            </a:r>
          </a:p>
          <a:p>
            <a:pPr algn="just"/>
            <a:endParaRPr lang="es-ES" sz="2600" i="1" dirty="0">
              <a:solidFill>
                <a:schemeClr val="tx1">
                  <a:lumMod val="50000"/>
                  <a:lumOff val="50000"/>
                </a:schemeClr>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57839076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62074"/>
          </a:xfrm>
        </p:spPr>
        <p:txBody>
          <a:bodyPr>
            <a:noAutofit/>
          </a:bodyPr>
          <a:lstStyle/>
          <a:p>
            <a:r>
              <a:rPr lang="es-ES" sz="3000" b="1" dirty="0">
                <a:solidFill>
                  <a:schemeClr val="accent6">
                    <a:lumMod val="75000"/>
                  </a:schemeClr>
                </a:solidFill>
                <a:latin typeface="Arial" pitchFamily="34" charset="0"/>
                <a:cs typeface="Arial" pitchFamily="34" charset="0"/>
              </a:rPr>
              <a:t>MARCO NORMATIVO ACTUAL</a:t>
            </a:r>
          </a:p>
        </p:txBody>
      </p:sp>
      <p:sp>
        <p:nvSpPr>
          <p:cNvPr id="3" name="2 Marcador de contenido"/>
          <p:cNvSpPr>
            <a:spLocks noGrp="1"/>
          </p:cNvSpPr>
          <p:nvPr>
            <p:ph idx="1"/>
          </p:nvPr>
        </p:nvSpPr>
        <p:spPr>
          <a:xfrm>
            <a:off x="395536" y="836712"/>
            <a:ext cx="8748464" cy="5616624"/>
          </a:xfrm>
        </p:spPr>
        <p:txBody>
          <a:bodyPr>
            <a:normAutofit fontScale="85000" lnSpcReduction="10000"/>
          </a:bodyPr>
          <a:lstStyle/>
          <a:p>
            <a:pPr marL="0" indent="0" algn="just">
              <a:buNone/>
            </a:pPr>
            <a:r>
              <a:rPr lang="es-ES" sz="2800" dirty="0">
                <a:solidFill>
                  <a:srgbClr val="7F7F7F"/>
                </a:solidFill>
                <a:latin typeface="Arial Narrow"/>
                <a:cs typeface="Arial Narrow"/>
              </a:rPr>
              <a:t>La D.T. 3ª de la Ley 25/2015 prevé el siguiente régimen transitorio para determinar la retribución de AC correspondiente a la </a:t>
            </a:r>
            <a:r>
              <a:rPr lang="es-ES" sz="2800" b="1" dirty="0">
                <a:solidFill>
                  <a:srgbClr val="7F7F7F"/>
                </a:solidFill>
                <a:latin typeface="Arial Narrow"/>
                <a:cs typeface="Arial Narrow"/>
              </a:rPr>
              <a:t>fase común</a:t>
            </a:r>
            <a:r>
              <a:rPr lang="es-ES" sz="2800" dirty="0">
                <a:solidFill>
                  <a:srgbClr val="7F7F7F"/>
                </a:solidFill>
                <a:latin typeface="Arial Narrow"/>
                <a:cs typeface="Arial Narrow"/>
              </a:rPr>
              <a:t>:  </a:t>
            </a:r>
          </a:p>
          <a:p>
            <a:pPr marL="0" indent="0" algn="just">
              <a:buNone/>
            </a:pPr>
            <a:r>
              <a:rPr lang="es-ES" sz="2800" dirty="0">
                <a:solidFill>
                  <a:srgbClr val="7F7F7F"/>
                </a:solidFill>
                <a:latin typeface="Arial Narrow"/>
                <a:cs typeface="Arial Narrow"/>
              </a:rPr>
              <a:t>“</a:t>
            </a:r>
            <a:r>
              <a:rPr lang="es-ES" sz="2800" i="1" dirty="0">
                <a:solidFill>
                  <a:srgbClr val="7F7F7F"/>
                </a:solidFill>
                <a:latin typeface="Arial Narrow"/>
                <a:cs typeface="Arial Narrow"/>
              </a:rPr>
              <a:t>Hasta que se apruebe el nuevo desarrollo reglamentario del artículo 27 de la Ley 22/2003, de 9 de julio, Concursal, el arancel de la administración concursal se regirá por lo dispuesto en el del Real Decreto 1860/2004, de 6 de septiembre, por el que se establece el arancel de derechos de los administradores concursales, con las siguientes especialidades:</a:t>
            </a:r>
            <a:endParaRPr lang="es-ES" sz="2800" dirty="0">
              <a:solidFill>
                <a:srgbClr val="7F7F7F"/>
              </a:solidFill>
              <a:latin typeface="Arial Narrow"/>
              <a:cs typeface="Arial Narrow"/>
            </a:endParaRPr>
          </a:p>
          <a:p>
            <a:pPr marL="0" indent="0" algn="just">
              <a:buNone/>
            </a:pPr>
            <a:r>
              <a:rPr lang="es-ES" sz="2800" i="1" dirty="0">
                <a:solidFill>
                  <a:srgbClr val="7F7F7F"/>
                </a:solidFill>
                <a:latin typeface="Arial Narrow"/>
                <a:cs typeface="Arial Narrow"/>
              </a:rPr>
              <a:t>	a) La cantidad que resulte de la aplicación de lo establecido en los artículos 4 y 5 del Real Decreto 1860/2004, de 6 de septiembre, por el que se establece el arancel de derechos de los administradores concursales se incrementará hasta un 5 por ciento por cada uno de los supuestos enunciados en el artículo 6.1 del mismo Real Decreto, sin que el incremento total pueda ser superior al 15 por ciento si el concurso fuera clasificado como de tamaño medio o superior al 25 por ciento si fuera calificado de gran tamaño, </a:t>
            </a:r>
            <a:r>
              <a:rPr lang="es-ES" sz="2800" b="1" i="1" dirty="0">
                <a:solidFill>
                  <a:srgbClr val="7F7F7F"/>
                </a:solidFill>
                <a:latin typeface="Arial Narrow"/>
                <a:cs typeface="Arial Narrow"/>
              </a:rPr>
              <a:t>respetando en todo caso los límites establecidos en el artículo 34.2.b) </a:t>
            </a:r>
            <a:r>
              <a:rPr lang="es-ES" sz="2800" i="1" dirty="0">
                <a:solidFill>
                  <a:srgbClr val="7F7F7F"/>
                </a:solidFill>
                <a:latin typeface="Arial Narrow"/>
                <a:cs typeface="Arial Narrow"/>
              </a:rPr>
              <a:t>de la Ley 22/2003, de 9 de julio, Concursal”.</a:t>
            </a:r>
            <a:r>
              <a:rPr lang="es-ES" sz="2800" dirty="0">
                <a:solidFill>
                  <a:srgbClr val="7F7F7F"/>
                </a:solidFill>
                <a:latin typeface="Arial Narrow"/>
                <a:cs typeface="Arial Narrow"/>
              </a:rPr>
              <a:t> </a:t>
            </a:r>
          </a:p>
          <a:p>
            <a:pPr algn="just"/>
            <a:endParaRPr lang="es-ES" sz="2600" i="1"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341079440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62074"/>
          </a:xfrm>
        </p:spPr>
        <p:txBody>
          <a:bodyPr>
            <a:noAutofit/>
          </a:bodyPr>
          <a:lstStyle/>
          <a:p>
            <a:r>
              <a:rPr lang="es-ES" sz="3000" b="1" dirty="0">
                <a:solidFill>
                  <a:schemeClr val="accent6">
                    <a:lumMod val="75000"/>
                  </a:schemeClr>
                </a:solidFill>
                <a:latin typeface="Arial" pitchFamily="34" charset="0"/>
                <a:cs typeface="Arial" pitchFamily="34" charset="0"/>
              </a:rPr>
              <a:t>MARCO NORMATIVO ACTUAL</a:t>
            </a:r>
          </a:p>
        </p:txBody>
      </p:sp>
      <p:sp>
        <p:nvSpPr>
          <p:cNvPr id="3" name="2 Marcador de contenido"/>
          <p:cNvSpPr>
            <a:spLocks noGrp="1"/>
          </p:cNvSpPr>
          <p:nvPr>
            <p:ph idx="1"/>
          </p:nvPr>
        </p:nvSpPr>
        <p:spPr>
          <a:xfrm>
            <a:off x="395536" y="836712"/>
            <a:ext cx="8748464" cy="5616624"/>
          </a:xfrm>
        </p:spPr>
        <p:txBody>
          <a:bodyPr>
            <a:normAutofit lnSpcReduction="10000"/>
          </a:bodyPr>
          <a:lstStyle/>
          <a:p>
            <a:pPr marL="0" indent="0" algn="just">
              <a:buNone/>
            </a:pPr>
            <a:r>
              <a:rPr lang="es-ES" sz="2800" dirty="0">
                <a:solidFill>
                  <a:srgbClr val="7F7F7F"/>
                </a:solidFill>
                <a:latin typeface="Arial Narrow"/>
                <a:cs typeface="Arial Narrow"/>
              </a:rPr>
              <a:t>La única especialidad que habrá de tenerse en cuenta es la que se deriva de los límites cuantitativos máximos los establecidos en el artículo 34.2.b) LC. Esta limitación se introdujo por la Ley 25/2015 y entró en vigor el 30 de julio de 2017, siendo aplicable a los concursos que se declaren con posterioridad a la entrada en vigor de la norma.</a:t>
            </a:r>
          </a:p>
          <a:p>
            <a:pPr marL="0" indent="0" algn="just">
              <a:buNone/>
            </a:pPr>
            <a:r>
              <a:rPr lang="es-ES" sz="2800" dirty="0">
                <a:solidFill>
                  <a:srgbClr val="7F7F7F"/>
                </a:solidFill>
                <a:latin typeface="Arial Narrow"/>
                <a:cs typeface="Arial Narrow"/>
              </a:rPr>
              <a:t>No podrá limitarse la aplicación de los incrementos retributivos por la concurrencia de los supuestos enunciados en el artículo 6.1 del Real Decreto: el artículo 27 LC fue modificado por la Ley 17/2014, que introdujo la referencia a la distinción en atención al tamaño del concurso (apartado 4), pero esta modificación no entrará en vigor hasta que se produzca su desarrollo reglamentario </a:t>
            </a:r>
            <a:r>
              <a:rPr lang="es-ES" sz="2800" i="1" dirty="0">
                <a:solidFill>
                  <a:srgbClr val="7F7F7F"/>
                </a:solidFill>
                <a:latin typeface="Arial Narrow"/>
                <a:cs typeface="Arial Narrow"/>
              </a:rPr>
              <a:t>ex</a:t>
            </a:r>
            <a:r>
              <a:rPr lang="es-ES" sz="2800" dirty="0">
                <a:solidFill>
                  <a:srgbClr val="7F7F7F"/>
                </a:solidFill>
                <a:latin typeface="Arial Narrow"/>
                <a:cs typeface="Arial Narrow"/>
              </a:rPr>
              <a:t> D.T. 2ª Ley 17/2014.</a:t>
            </a:r>
          </a:p>
          <a:p>
            <a:pPr marL="0" indent="0" algn="just">
              <a:buNone/>
            </a:pPr>
            <a:endParaRPr lang="es-ES" sz="2600" i="1"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34184368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62074"/>
          </a:xfrm>
        </p:spPr>
        <p:txBody>
          <a:bodyPr>
            <a:noAutofit/>
          </a:bodyPr>
          <a:lstStyle/>
          <a:p>
            <a:r>
              <a:rPr lang="es-ES" sz="3000" b="1" dirty="0">
                <a:solidFill>
                  <a:schemeClr val="accent6">
                    <a:lumMod val="75000"/>
                  </a:schemeClr>
                </a:solidFill>
                <a:latin typeface="Arial" pitchFamily="34" charset="0"/>
                <a:cs typeface="Arial" pitchFamily="34" charset="0"/>
              </a:rPr>
              <a:t>MARCO NORMATIVO ACTUAL</a:t>
            </a:r>
          </a:p>
        </p:txBody>
      </p:sp>
      <p:sp>
        <p:nvSpPr>
          <p:cNvPr id="3" name="2 Marcador de contenido"/>
          <p:cNvSpPr>
            <a:spLocks noGrp="1"/>
          </p:cNvSpPr>
          <p:nvPr>
            <p:ph idx="1"/>
          </p:nvPr>
        </p:nvSpPr>
        <p:spPr>
          <a:xfrm>
            <a:off x="395536" y="836712"/>
            <a:ext cx="8748464" cy="5616624"/>
          </a:xfrm>
        </p:spPr>
        <p:txBody>
          <a:bodyPr>
            <a:normAutofit/>
          </a:bodyPr>
          <a:lstStyle/>
          <a:p>
            <a:pPr marL="0" indent="0" algn="just">
              <a:buNone/>
            </a:pPr>
            <a:r>
              <a:rPr lang="es-ES" sz="2800" dirty="0">
                <a:solidFill>
                  <a:srgbClr val="7F7F7F"/>
                </a:solidFill>
                <a:latin typeface="Arial Narrow"/>
                <a:cs typeface="Arial Narrow"/>
              </a:rPr>
              <a:t>El artículo 34.2.b) LC fue modificado por la Ley 25/2015, de 28 de julio –cuya entrada en vigor se produjo el día 30 de julio de 2015- y esta reforma del precepto supuso precisamente la introducción de los siguientes </a:t>
            </a:r>
            <a:r>
              <a:rPr lang="es-ES" sz="2800" b="1" dirty="0">
                <a:solidFill>
                  <a:srgbClr val="7F7F7F"/>
                </a:solidFill>
                <a:latin typeface="Arial Narrow"/>
                <a:cs typeface="Arial Narrow"/>
              </a:rPr>
              <a:t>topes legales máximos</a:t>
            </a:r>
            <a:r>
              <a:rPr lang="es-ES" sz="2800" dirty="0">
                <a:solidFill>
                  <a:srgbClr val="7F7F7F"/>
                </a:solidFill>
                <a:latin typeface="Arial Narrow"/>
                <a:cs typeface="Arial Narrow"/>
              </a:rPr>
              <a:t>:</a:t>
            </a:r>
          </a:p>
          <a:p>
            <a:pPr marL="0" indent="0" algn="just">
              <a:buNone/>
            </a:pPr>
            <a:r>
              <a:rPr lang="es-ES" sz="2800" dirty="0">
                <a:solidFill>
                  <a:srgbClr val="7F7F7F"/>
                </a:solidFill>
                <a:latin typeface="Arial Narrow"/>
                <a:cs typeface="Arial Narrow"/>
              </a:rPr>
              <a:t>	“</a:t>
            </a:r>
            <a:r>
              <a:rPr lang="es-ES" sz="2800" i="1" dirty="0">
                <a:solidFill>
                  <a:srgbClr val="7F7F7F"/>
                </a:solidFill>
                <a:latin typeface="Arial Narrow"/>
                <a:cs typeface="Arial Narrow"/>
              </a:rPr>
              <a:t>la cantidad total máxima que la administración concursal podrá percibir por su intervención en el concurso será la menor de las dos siguientes:</a:t>
            </a:r>
            <a:endParaRPr lang="es-ES" sz="2800" dirty="0">
              <a:solidFill>
                <a:srgbClr val="7F7F7F"/>
              </a:solidFill>
              <a:latin typeface="Arial Narrow"/>
              <a:cs typeface="Arial Narrow"/>
            </a:endParaRPr>
          </a:p>
          <a:p>
            <a:pPr marL="571500" indent="-571500">
              <a:buAutoNum type="romanLcParenR"/>
            </a:pPr>
            <a:r>
              <a:rPr lang="es-ES" sz="2800" i="1" dirty="0">
                <a:solidFill>
                  <a:srgbClr val="7F7F7F"/>
                </a:solidFill>
                <a:latin typeface="Arial Narrow"/>
                <a:cs typeface="Arial Narrow"/>
              </a:rPr>
              <a:t>La cantidad resultante de multiplicar el activo del deudor por un 4 por ciento.</a:t>
            </a:r>
            <a:endParaRPr lang="es-ES" sz="2800" dirty="0">
              <a:solidFill>
                <a:srgbClr val="7F7F7F"/>
              </a:solidFill>
              <a:latin typeface="Arial Narrow"/>
              <a:cs typeface="Arial Narrow"/>
            </a:endParaRPr>
          </a:p>
          <a:p>
            <a:pPr marL="0" indent="0">
              <a:buNone/>
            </a:pPr>
            <a:r>
              <a:rPr lang="es-ES" sz="2800" i="1" dirty="0">
                <a:solidFill>
                  <a:srgbClr val="7F7F7F"/>
                </a:solidFill>
                <a:latin typeface="Arial Narrow"/>
                <a:cs typeface="Arial Narrow"/>
              </a:rPr>
              <a:t>ii) Un millón quinientos mil euros.</a:t>
            </a:r>
            <a:endParaRPr lang="es-ES" sz="2800" dirty="0">
              <a:solidFill>
                <a:srgbClr val="7F7F7F"/>
              </a:solidFill>
              <a:latin typeface="Arial Narrow"/>
              <a:cs typeface="Arial Narrow"/>
            </a:endParaRPr>
          </a:p>
          <a:p>
            <a:pPr marL="0" indent="0" algn="just">
              <a:buNone/>
            </a:pPr>
            <a:endParaRPr lang="es-ES" sz="2600" i="1"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3547808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06090"/>
          </a:xfrm>
        </p:spPr>
        <p:txBody>
          <a:bodyPr>
            <a:noAutofit/>
          </a:bodyPr>
          <a:lstStyle/>
          <a:p>
            <a:r>
              <a:rPr lang="es-ES" sz="2600" b="1" dirty="0">
                <a:solidFill>
                  <a:srgbClr val="FF6600"/>
                </a:solidFill>
                <a:latin typeface="Arial" pitchFamily="34" charset="0"/>
                <a:cs typeface="Arial" pitchFamily="34" charset="0"/>
              </a:rPr>
              <a:t>ENAJENACIÓN DE BIENES AFECTOS AL PAGO DE CRÉDITOS CON PRIVILEGIO ESPECIAL</a:t>
            </a:r>
          </a:p>
        </p:txBody>
      </p:sp>
      <p:sp>
        <p:nvSpPr>
          <p:cNvPr id="3" name="2 Marcador de contenido"/>
          <p:cNvSpPr>
            <a:spLocks noGrp="1"/>
          </p:cNvSpPr>
          <p:nvPr>
            <p:ph idx="1"/>
          </p:nvPr>
        </p:nvSpPr>
        <p:spPr>
          <a:xfrm>
            <a:off x="467544" y="1052736"/>
            <a:ext cx="8229600" cy="5688632"/>
          </a:xfrm>
        </p:spPr>
        <p:txBody>
          <a:bodyPr>
            <a:noAutofit/>
          </a:bodyPr>
          <a:lstStyle/>
          <a:p>
            <a:pPr marL="0" indent="0" algn="just">
              <a:buNone/>
            </a:pPr>
            <a:r>
              <a:rPr lang="es-ES" sz="2300" b="1" dirty="0"/>
              <a:t>ARTÍCULO 155 LC. </a:t>
            </a:r>
            <a:r>
              <a:rPr lang="es-ES" sz="2300" dirty="0"/>
              <a:t>Regla general: enajenación en pública subasta</a:t>
            </a:r>
          </a:p>
          <a:p>
            <a:pPr marL="0" indent="0" algn="just">
              <a:buNone/>
            </a:pPr>
            <a:r>
              <a:rPr lang="es-ES" sz="2300" dirty="0"/>
              <a:t>Art. 155.4:</a:t>
            </a:r>
          </a:p>
          <a:p>
            <a:pPr marL="0" indent="0" algn="just">
              <a:buNone/>
            </a:pPr>
            <a:r>
              <a:rPr lang="es-ES" sz="2300" dirty="0"/>
              <a:t>	“</a:t>
            </a:r>
            <a:r>
              <a:rPr lang="es-ES" sz="2000" i="1" dirty="0"/>
              <a:t>La </a:t>
            </a:r>
            <a:r>
              <a:rPr lang="es-ES" sz="2000" i="1" dirty="0" err="1"/>
              <a:t>realización</a:t>
            </a:r>
            <a:r>
              <a:rPr lang="es-ES" sz="2000" i="1" dirty="0"/>
              <a:t> en cualquier estado del concurso de los bienes y derechos afectos a </a:t>
            </a:r>
            <a:r>
              <a:rPr lang="es-ES" sz="2000" i="1" dirty="0" err="1"/>
              <a:t>créditos</a:t>
            </a:r>
            <a:r>
              <a:rPr lang="es-ES" sz="2000" i="1" dirty="0"/>
              <a:t> con privilegio especial se </a:t>
            </a:r>
            <a:r>
              <a:rPr lang="es-ES" sz="2000" i="1" dirty="0" err="1"/>
              <a:t>hara</a:t>
            </a:r>
            <a:r>
              <a:rPr lang="es-ES" sz="2000" i="1" dirty="0"/>
              <a:t>́ en subasta, salvo que, a solicitud de la </a:t>
            </a:r>
            <a:r>
              <a:rPr lang="es-ES" sz="2000" i="1" dirty="0" err="1"/>
              <a:t>administración</a:t>
            </a:r>
            <a:r>
              <a:rPr lang="es-ES" sz="2000" i="1" dirty="0"/>
              <a:t> concursal o del acreedor con privilegio especial dentro del convenio, el juez autorice la venta directa o la </a:t>
            </a:r>
            <a:r>
              <a:rPr lang="es-ES" sz="2000" i="1" dirty="0" err="1"/>
              <a:t>cesión</a:t>
            </a:r>
            <a:r>
              <a:rPr lang="es-ES" sz="2000" i="1" dirty="0"/>
              <a:t> en pago o para el pago al acreedor privilegiado o a la persona que </a:t>
            </a:r>
            <a:r>
              <a:rPr lang="es-ES" sz="2000" i="1" dirty="0" err="1"/>
              <a:t>él</a:t>
            </a:r>
            <a:r>
              <a:rPr lang="es-ES" sz="2000" i="1" dirty="0"/>
              <a:t> designe, siempre que con ello quede completamente satisfecho el privilegio especial, o, en su caso, quede el resto del </a:t>
            </a:r>
            <a:r>
              <a:rPr lang="es-ES" sz="2000" i="1" dirty="0" err="1"/>
              <a:t>crédito</a:t>
            </a:r>
            <a:r>
              <a:rPr lang="es-ES" sz="2000" i="1" dirty="0"/>
              <a:t> reconocido dentro del concurso con la </a:t>
            </a:r>
            <a:r>
              <a:rPr lang="es-ES" sz="2000" i="1" dirty="0" err="1"/>
              <a:t>calificación</a:t>
            </a:r>
            <a:r>
              <a:rPr lang="es-ES" sz="2000" i="1" dirty="0"/>
              <a:t> que corresponda. </a:t>
            </a:r>
          </a:p>
          <a:p>
            <a:pPr marL="0" indent="0" algn="just">
              <a:buNone/>
            </a:pPr>
            <a:r>
              <a:rPr lang="es-ES" sz="2000" i="1" dirty="0"/>
              <a:t>	Si la </a:t>
            </a:r>
            <a:r>
              <a:rPr lang="es-ES" sz="2000" i="1" dirty="0" err="1"/>
              <a:t>realización</a:t>
            </a:r>
            <a:r>
              <a:rPr lang="es-ES" sz="2000" i="1" dirty="0"/>
              <a:t> se </a:t>
            </a:r>
            <a:r>
              <a:rPr lang="es-ES" sz="2000" i="1" dirty="0" err="1"/>
              <a:t>efectúa</a:t>
            </a:r>
            <a:r>
              <a:rPr lang="es-ES" sz="2000" i="1" dirty="0"/>
              <a:t> fuera del convenio, el oferente </a:t>
            </a:r>
            <a:r>
              <a:rPr lang="es-ES" sz="2000" i="1" dirty="0" err="1"/>
              <a:t>debera</a:t>
            </a:r>
            <a:r>
              <a:rPr lang="es-ES" sz="2000" i="1" dirty="0"/>
              <a:t>́ satisfacer un precio superior al </a:t>
            </a:r>
            <a:r>
              <a:rPr lang="es-ES" sz="2000" i="1" dirty="0" err="1"/>
              <a:t>mínimo</a:t>
            </a:r>
            <a:r>
              <a:rPr lang="es-ES" sz="2000" i="1" dirty="0"/>
              <a:t> que se hubiese pactado y con pago al contado, salvo que el concursado y el acreedor con privilegio especial manifestasen de forma expresa la </a:t>
            </a:r>
            <a:r>
              <a:rPr lang="es-ES" sz="2000" i="1" dirty="0" err="1"/>
              <a:t>aceptación</a:t>
            </a:r>
            <a:r>
              <a:rPr lang="es-ES" sz="2000" i="1" dirty="0"/>
              <a:t> por un precio inferior, siempre y cuando dichas realizaciones se </a:t>
            </a:r>
            <a:r>
              <a:rPr lang="es-ES" sz="2000" i="1" dirty="0" err="1"/>
              <a:t>efectúen</a:t>
            </a:r>
            <a:r>
              <a:rPr lang="es-ES" sz="2000" i="1" dirty="0"/>
              <a:t> a valor de mercado </a:t>
            </a:r>
            <a:r>
              <a:rPr lang="es-ES" sz="2000" i="1" dirty="0" err="1"/>
              <a:t>según</a:t>
            </a:r>
            <a:r>
              <a:rPr lang="es-ES" sz="2000" i="1" dirty="0"/>
              <a:t> </a:t>
            </a:r>
            <a:r>
              <a:rPr lang="es-ES" sz="2000" i="1" dirty="0" err="1"/>
              <a:t>tasación</a:t>
            </a:r>
            <a:r>
              <a:rPr lang="es-ES" sz="2000" i="1" dirty="0"/>
              <a:t> oficial actualizada por entidad homologada para el caso de bienes inmuebles y </a:t>
            </a:r>
            <a:r>
              <a:rPr lang="es-ES" sz="2000" i="1" dirty="0" err="1"/>
              <a:t>valoración</a:t>
            </a:r>
            <a:r>
              <a:rPr lang="es-ES" sz="2000" i="1" dirty="0"/>
              <a:t> por entidad especializada para bienes muebles”. </a:t>
            </a:r>
          </a:p>
          <a:p>
            <a:pPr marL="0" indent="0" algn="just">
              <a:buNone/>
            </a:pPr>
            <a:endParaRPr lang="es-ES" sz="2000" i="1"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320908438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62074"/>
          </a:xfrm>
        </p:spPr>
        <p:txBody>
          <a:bodyPr>
            <a:noAutofit/>
          </a:bodyPr>
          <a:lstStyle/>
          <a:p>
            <a:r>
              <a:rPr lang="es-ES" sz="3000" b="1" dirty="0">
                <a:solidFill>
                  <a:schemeClr val="accent6">
                    <a:lumMod val="75000"/>
                  </a:schemeClr>
                </a:solidFill>
                <a:latin typeface="Arial" pitchFamily="34" charset="0"/>
                <a:cs typeface="Arial" pitchFamily="34" charset="0"/>
              </a:rPr>
              <a:t>MARCO NORMATIVO ACTUAL</a:t>
            </a:r>
          </a:p>
        </p:txBody>
      </p:sp>
      <p:sp>
        <p:nvSpPr>
          <p:cNvPr id="3" name="2 Marcador de contenido"/>
          <p:cNvSpPr>
            <a:spLocks noGrp="1"/>
          </p:cNvSpPr>
          <p:nvPr>
            <p:ph idx="1"/>
          </p:nvPr>
        </p:nvSpPr>
        <p:spPr>
          <a:xfrm>
            <a:off x="251520" y="764704"/>
            <a:ext cx="8748464" cy="5616624"/>
          </a:xfrm>
        </p:spPr>
        <p:txBody>
          <a:bodyPr>
            <a:normAutofit lnSpcReduction="10000"/>
          </a:bodyPr>
          <a:lstStyle/>
          <a:p>
            <a:pPr marL="0" indent="0" algn="just">
              <a:buNone/>
            </a:pPr>
            <a:r>
              <a:rPr lang="es-ES" sz="2800" b="1" dirty="0">
                <a:solidFill>
                  <a:srgbClr val="7F7F7F"/>
                </a:solidFill>
                <a:latin typeface="Arial Narrow"/>
                <a:cs typeface="Arial Narrow"/>
              </a:rPr>
              <a:t>BASES OBJETIVAS DE CÁLCULO DE LA RETRIBUCIÓN DE LA AC:</a:t>
            </a:r>
          </a:p>
          <a:p>
            <a:pPr marL="0" indent="0" algn="just">
              <a:buNone/>
            </a:pPr>
            <a:r>
              <a:rPr lang="es-ES" sz="2800" dirty="0">
                <a:solidFill>
                  <a:srgbClr val="7F7F7F"/>
                </a:solidFill>
                <a:latin typeface="Arial Narrow"/>
                <a:cs typeface="Arial Narrow"/>
              </a:rPr>
              <a:t>Art. 4.4 arancel: “</a:t>
            </a:r>
            <a:r>
              <a:rPr lang="es-ES" sz="2800" i="1" dirty="0">
                <a:solidFill>
                  <a:srgbClr val="7F7F7F"/>
                </a:solidFill>
                <a:latin typeface="Arial Narrow"/>
                <a:cs typeface="Arial Narrow"/>
              </a:rPr>
              <a:t>el valor de la masa activa será el que resulte del inventario definitivo, y el valor de la masa pasiva, el que resulte de la lista de acreedores definitiva”</a:t>
            </a:r>
            <a:r>
              <a:rPr lang="es-ES" sz="2800" dirty="0">
                <a:solidFill>
                  <a:srgbClr val="7F7F7F"/>
                </a:solidFill>
                <a:latin typeface="Arial Narrow"/>
                <a:cs typeface="Arial Narrow"/>
              </a:rPr>
              <a:t> </a:t>
            </a:r>
          </a:p>
          <a:p>
            <a:pPr marL="0" indent="0" algn="just">
              <a:buNone/>
            </a:pPr>
            <a:r>
              <a:rPr lang="es-ES" sz="2800" dirty="0">
                <a:solidFill>
                  <a:srgbClr val="7F7F7F"/>
                </a:solidFill>
                <a:latin typeface="Arial Narrow"/>
                <a:cs typeface="Arial Narrow"/>
              </a:rPr>
              <a:t>SAP de Madrid de 16 de diciembre de 2016 [</a:t>
            </a:r>
            <a:r>
              <a:rPr lang="es-ES" sz="2800" dirty="0" err="1">
                <a:solidFill>
                  <a:srgbClr val="7F7F7F"/>
                </a:solidFill>
                <a:latin typeface="Arial Narrow"/>
                <a:cs typeface="Arial Narrow"/>
              </a:rPr>
              <a:t>Roj</a:t>
            </a:r>
            <a:r>
              <a:rPr lang="es-ES" sz="2800" dirty="0">
                <a:solidFill>
                  <a:srgbClr val="7F7F7F"/>
                </a:solidFill>
                <a:latin typeface="Arial Narrow"/>
                <a:cs typeface="Arial Narrow"/>
              </a:rPr>
              <a:t>: AAP M 1985/2016]: se refiere al cálculo de la retribución de la administración concursal como una simple operación aritmética que el juez del concurso ha de realizar sin otras consideraciones que la estricta aplicación del arancel </a:t>
            </a:r>
          </a:p>
          <a:p>
            <a:pPr marL="0" indent="0" algn="just">
              <a:buNone/>
            </a:pPr>
            <a:r>
              <a:rPr lang="es-ES" sz="2800" dirty="0">
                <a:solidFill>
                  <a:srgbClr val="7F7F7F"/>
                </a:solidFill>
                <a:latin typeface="Arial Narrow"/>
                <a:cs typeface="Arial Narrow"/>
              </a:rPr>
              <a:t>AAP de Zaragoza de 5 de febrero de 2015: lo que “</a:t>
            </a:r>
            <a:r>
              <a:rPr lang="es-ES" sz="2800" i="1" dirty="0">
                <a:solidFill>
                  <a:srgbClr val="7F7F7F"/>
                </a:solidFill>
                <a:latin typeface="Arial Narrow"/>
                <a:cs typeface="Arial Narrow"/>
              </a:rPr>
              <a:t>suceda después carece de relevancia</a:t>
            </a:r>
            <a:r>
              <a:rPr lang="es-ES" sz="2800" dirty="0">
                <a:solidFill>
                  <a:srgbClr val="7F7F7F"/>
                </a:solidFill>
                <a:latin typeface="Arial Narrow"/>
                <a:cs typeface="Arial Narrow"/>
              </a:rPr>
              <a:t>”, a salvo la concurrencia de una justa causa que habilite la modificación </a:t>
            </a:r>
            <a:r>
              <a:rPr lang="es-ES" sz="2800" i="1" dirty="0">
                <a:solidFill>
                  <a:srgbClr val="7F7F7F"/>
                </a:solidFill>
                <a:latin typeface="Arial Narrow"/>
                <a:cs typeface="Arial Narrow"/>
              </a:rPr>
              <a:t>ex</a:t>
            </a:r>
            <a:r>
              <a:rPr lang="es-ES" sz="2800" dirty="0">
                <a:solidFill>
                  <a:srgbClr val="7F7F7F"/>
                </a:solidFill>
                <a:latin typeface="Arial Narrow"/>
                <a:cs typeface="Arial Narrow"/>
              </a:rPr>
              <a:t> artículo 34.4 LC </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189468806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922114"/>
          </a:xfrm>
        </p:spPr>
        <p:txBody>
          <a:bodyPr>
            <a:noAutofit/>
          </a:bodyPr>
          <a:lstStyle/>
          <a:p>
            <a:pPr marL="0" indent="0"/>
            <a:r>
              <a:rPr lang="es-ES" sz="3200" b="1" dirty="0">
                <a:solidFill>
                  <a:schemeClr val="accent6">
                    <a:lumMod val="75000"/>
                  </a:schemeClr>
                </a:solidFill>
                <a:latin typeface="Arial Narrow"/>
                <a:cs typeface="Arial Narrow"/>
              </a:rPr>
              <a:t>FECHA DE VENCIMIENTO DEL CRÉDITO POR HONORARIOS DE LA AC </a:t>
            </a:r>
          </a:p>
        </p:txBody>
      </p:sp>
      <p:sp>
        <p:nvSpPr>
          <p:cNvPr id="3" name="2 Marcador de contenido"/>
          <p:cNvSpPr>
            <a:spLocks noGrp="1"/>
          </p:cNvSpPr>
          <p:nvPr>
            <p:ph idx="1"/>
          </p:nvPr>
        </p:nvSpPr>
        <p:spPr>
          <a:xfrm>
            <a:off x="251520" y="1340768"/>
            <a:ext cx="8748464" cy="5040560"/>
          </a:xfrm>
        </p:spPr>
        <p:txBody>
          <a:bodyPr>
            <a:noAutofit/>
          </a:bodyPr>
          <a:lstStyle/>
          <a:p>
            <a:pPr marL="0" indent="0" algn="just">
              <a:buNone/>
            </a:pPr>
            <a:r>
              <a:rPr lang="es-ES" sz="2800" dirty="0">
                <a:solidFill>
                  <a:srgbClr val="7F7F7F"/>
                </a:solidFill>
                <a:latin typeface="Arial Narrow"/>
                <a:cs typeface="Arial Narrow"/>
              </a:rPr>
              <a:t>La satisfacción de este crédito deberá sujetarse al criterio del vencimiento (artículo 84.3 LC), a salvo los supuestos en que se haya producido la comunicación de insuficiencia de masa y pase a regir el orden de prelación recogido en el artículo 176 </a:t>
            </a:r>
            <a:r>
              <a:rPr lang="es-ES" sz="2800" i="1" dirty="0">
                <a:solidFill>
                  <a:srgbClr val="7F7F7F"/>
                </a:solidFill>
                <a:latin typeface="Arial Narrow"/>
                <a:cs typeface="Arial Narrow"/>
              </a:rPr>
              <a:t>bis, </a:t>
            </a:r>
            <a:r>
              <a:rPr lang="es-ES" sz="2800" dirty="0">
                <a:solidFill>
                  <a:srgbClr val="7F7F7F"/>
                </a:solidFill>
                <a:latin typeface="Arial Narrow"/>
                <a:cs typeface="Arial Narrow"/>
              </a:rPr>
              <a:t>apartado 2, LC; también se exceptúa del pago según el criterio del vencimiento la porción de la retribución de la administración concursal a la que se reconozca la condición de “</a:t>
            </a:r>
            <a:r>
              <a:rPr lang="es-ES" sz="2800" i="1" dirty="0">
                <a:solidFill>
                  <a:srgbClr val="7F7F7F"/>
                </a:solidFill>
                <a:latin typeface="Arial Narrow"/>
                <a:cs typeface="Arial Narrow"/>
              </a:rPr>
              <a:t>gasto imprescindible para concluir la liquidación</a:t>
            </a:r>
            <a:r>
              <a:rPr lang="es-ES" sz="2800" dirty="0">
                <a:solidFill>
                  <a:srgbClr val="7F7F7F"/>
                </a:solidFill>
                <a:latin typeface="Arial Narrow"/>
                <a:cs typeface="Arial Narrow"/>
              </a:rPr>
              <a:t>”</a:t>
            </a:r>
            <a:endParaRPr lang="es-ES" sz="2500" b="1"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260000674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30026"/>
          </a:xfrm>
        </p:spPr>
        <p:txBody>
          <a:bodyPr>
            <a:noAutofit/>
          </a:bodyPr>
          <a:lstStyle/>
          <a:p>
            <a:endParaRPr lang="es-ES" sz="3000" dirty="0">
              <a:solidFill>
                <a:srgbClr val="C0504D"/>
              </a:solidFill>
              <a:latin typeface="Arial" pitchFamily="34" charset="0"/>
              <a:cs typeface="Arial" pitchFamily="34" charset="0"/>
            </a:endParaRPr>
          </a:p>
        </p:txBody>
      </p:sp>
      <p:sp>
        <p:nvSpPr>
          <p:cNvPr id="3" name="2 Marcador de contenido"/>
          <p:cNvSpPr>
            <a:spLocks noGrp="1"/>
          </p:cNvSpPr>
          <p:nvPr>
            <p:ph idx="1"/>
          </p:nvPr>
        </p:nvSpPr>
        <p:spPr>
          <a:xfrm>
            <a:off x="251520" y="404664"/>
            <a:ext cx="8748464" cy="5976664"/>
          </a:xfrm>
        </p:spPr>
        <p:txBody>
          <a:bodyPr>
            <a:noAutofit/>
          </a:bodyPr>
          <a:lstStyle/>
          <a:p>
            <a:pPr marL="0" indent="0" algn="just">
              <a:buNone/>
            </a:pPr>
            <a:r>
              <a:rPr lang="es-ES" sz="2400" b="1" dirty="0">
                <a:solidFill>
                  <a:srgbClr val="7F7F7F"/>
                </a:solidFill>
                <a:latin typeface="Arial Narrow"/>
                <a:cs typeface="Arial Narrow"/>
              </a:rPr>
              <a:t>FECHA DE VENCIMIENTO DEL CRÉDITO POR HONORARIOS DE LA AC </a:t>
            </a:r>
          </a:p>
          <a:p>
            <a:pPr marL="0" indent="0" algn="just">
              <a:buNone/>
            </a:pPr>
            <a:r>
              <a:rPr lang="es-ES" sz="2500" dirty="0">
                <a:solidFill>
                  <a:srgbClr val="7F7F7F"/>
                </a:solidFill>
                <a:latin typeface="Arial Narrow"/>
                <a:cs typeface="Arial Narrow"/>
              </a:rPr>
              <a:t>Deberá prestarse una especial atención a la diligencia empleada por el acreedor contra la masa para hacer valer su preferencia en el pago en supuestos de indebida postergación, ya que son frecuentes los casos en los que el acreedor cuyo crédito ha sido pospuesto injustificadamente por el administrador concursal demora en exceso la interposición de la demanda de reconocimiento y pago del crédito contra la masa del que es titular. </a:t>
            </a:r>
          </a:p>
          <a:p>
            <a:pPr marL="0" indent="0" algn="just">
              <a:buNone/>
            </a:pPr>
            <a:r>
              <a:rPr lang="es-ES" sz="2500" dirty="0">
                <a:solidFill>
                  <a:srgbClr val="7F7F7F"/>
                </a:solidFill>
                <a:latin typeface="Arial Narrow"/>
                <a:cs typeface="Arial Narrow"/>
              </a:rPr>
              <a:t>Esta corriente seguida por ejemplo en las Sentencias de la Audiencia Provincial de Murcia (Sección 4ª) nº 641/2015, de 12 de noviembre [JUR\2015\307627], nº 664/2014, de 20 de noviembre [JUR\2015\51104], nº 699/2014, de 4 de diciembre [JUR\2015\50873]- y constituye una aplicación del principio general que impone el ejercicio de los derechos conforme a las exigencias de la buena fe.</a:t>
            </a:r>
            <a:endParaRPr lang="es-ES" sz="2500" b="1"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396552" y="6381328"/>
            <a:ext cx="3384000" cy="365125"/>
          </a:xfrm>
        </p:spPr>
        <p:txBody>
          <a:bodyPr/>
          <a:lstStyle/>
          <a:p>
            <a:pPr algn="l"/>
            <a:endParaRPr lang="es-ES" dirty="0"/>
          </a:p>
        </p:txBody>
      </p:sp>
    </p:spTree>
    <p:extLst>
      <p:ext uri="{BB962C8B-B14F-4D97-AF65-F5344CB8AC3E}">
        <p14:creationId xmlns:p14="http://schemas.microsoft.com/office/powerpoint/2010/main" val="339586293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flipV="1">
            <a:off x="457200" y="188640"/>
            <a:ext cx="8229600" cy="85998"/>
          </a:xfrm>
        </p:spPr>
        <p:txBody>
          <a:bodyPr>
            <a:noAutofit/>
          </a:bodyPr>
          <a:lstStyle/>
          <a:p>
            <a:endParaRPr lang="es-ES" sz="3000" dirty="0">
              <a:solidFill>
                <a:srgbClr val="C0504D"/>
              </a:solidFill>
              <a:latin typeface="Arial" pitchFamily="34" charset="0"/>
              <a:cs typeface="Arial" pitchFamily="34" charset="0"/>
            </a:endParaRPr>
          </a:p>
        </p:txBody>
      </p:sp>
      <p:sp>
        <p:nvSpPr>
          <p:cNvPr id="3" name="2 Marcador de contenido"/>
          <p:cNvSpPr>
            <a:spLocks noGrp="1"/>
          </p:cNvSpPr>
          <p:nvPr>
            <p:ph idx="1"/>
          </p:nvPr>
        </p:nvSpPr>
        <p:spPr>
          <a:xfrm>
            <a:off x="251520" y="404664"/>
            <a:ext cx="8748464" cy="5976664"/>
          </a:xfrm>
        </p:spPr>
        <p:txBody>
          <a:bodyPr>
            <a:noAutofit/>
          </a:bodyPr>
          <a:lstStyle/>
          <a:p>
            <a:pPr marL="0" indent="0" algn="just">
              <a:buNone/>
            </a:pPr>
            <a:r>
              <a:rPr lang="es-ES" sz="2400" b="1" dirty="0">
                <a:solidFill>
                  <a:srgbClr val="7F7F7F"/>
                </a:solidFill>
                <a:latin typeface="Arial Narrow"/>
                <a:cs typeface="Arial Narrow"/>
              </a:rPr>
              <a:t>FECHA DE VENCIMIENTO DEL CRÉDITO POR HONORARIOS DE LA AC </a:t>
            </a:r>
          </a:p>
          <a:p>
            <a:pPr marL="0" indent="0" algn="just">
              <a:buNone/>
            </a:pPr>
            <a:r>
              <a:rPr lang="es-ES" sz="2600" dirty="0">
                <a:solidFill>
                  <a:schemeClr val="tx1">
                    <a:lumMod val="50000"/>
                    <a:lumOff val="50000"/>
                  </a:schemeClr>
                </a:solidFill>
                <a:latin typeface="Arial Narrow"/>
                <a:cs typeface="Arial Narrow"/>
              </a:rPr>
              <a:t>Las Sentencias de la Sala Primera nº 391 y 392/2016, de 8 de junio, nº 629/2016, de 25 de octubre, nº 169 y 170/2017, de 8 de marzo y nº 226/2017, de 6 de abril, acometen el estudio de la cuestión referente a la fijación de la fecha de vencimiento del crédito contra la masa correspondiente a los honorarios de la administración concursal. </a:t>
            </a:r>
          </a:p>
          <a:p>
            <a:pPr marL="0" indent="0" algn="just">
              <a:buNone/>
            </a:pPr>
            <a:r>
              <a:rPr lang="es-ES" sz="2600" dirty="0">
                <a:solidFill>
                  <a:schemeClr val="tx1">
                    <a:lumMod val="50000"/>
                    <a:lumOff val="50000"/>
                  </a:schemeClr>
                </a:solidFill>
                <a:latin typeface="Arial Narrow"/>
                <a:cs typeface="Arial Narrow"/>
              </a:rPr>
              <a:t>La Sala toma como punto de partida el artículo 34.3 LC y su correlativo desarrollo reglamentario contenido en los</a:t>
            </a:r>
            <a:r>
              <a:rPr lang="es-ES" sz="2600" i="1" dirty="0">
                <a:solidFill>
                  <a:schemeClr val="tx1">
                    <a:lumMod val="50000"/>
                    <a:lumOff val="50000"/>
                  </a:schemeClr>
                </a:solidFill>
                <a:latin typeface="Arial Narrow"/>
                <a:cs typeface="Arial Narrow"/>
              </a:rPr>
              <a:t> </a:t>
            </a:r>
            <a:r>
              <a:rPr lang="es-ES" sz="2600" dirty="0">
                <a:solidFill>
                  <a:schemeClr val="tx1">
                    <a:lumMod val="50000"/>
                    <a:lumOff val="50000"/>
                  </a:schemeClr>
                </a:solidFill>
                <a:latin typeface="Arial Narrow"/>
                <a:cs typeface="Arial Narrow"/>
              </a:rPr>
              <a:t>artículos 8 y 10 del Real Decreto 1860/2004 para sentar la doctrina jurisprudencial que identifica la fecha de vencimiento del crédito contra la masa correspondiente a la retribución de la administración concursal con la de la prestación efectiva de los servicios y en función de los hitos temporales de vencimiento previstos en el Real Decreto 1860/2004. </a:t>
            </a:r>
          </a:p>
          <a:p>
            <a:pPr marL="0" indent="0" algn="just">
              <a:buNone/>
            </a:pPr>
            <a:r>
              <a:rPr lang="es-ES" sz="2600" b="1" dirty="0">
                <a:solidFill>
                  <a:schemeClr val="tx1">
                    <a:lumMod val="50000"/>
                    <a:lumOff val="50000"/>
                  </a:schemeClr>
                </a:solidFill>
                <a:latin typeface="Arial Narrow"/>
                <a:cs typeface="Arial Narrow"/>
              </a:rPr>
              <a:t>Vulneración del criterio del vencimiento: </a:t>
            </a:r>
            <a:r>
              <a:rPr lang="es-ES" sz="2600" dirty="0">
                <a:solidFill>
                  <a:schemeClr val="tx1">
                    <a:lumMod val="50000"/>
                    <a:lumOff val="50000"/>
                  </a:schemeClr>
                </a:solidFill>
                <a:latin typeface="Arial Narrow"/>
                <a:cs typeface="Arial Narrow"/>
              </a:rPr>
              <a:t>reintegro de honorarios indebidamente percibidos por la AC</a:t>
            </a:r>
            <a:endParaRPr lang="es-ES" sz="2600" b="1" dirty="0">
              <a:solidFill>
                <a:schemeClr val="tx1">
                  <a:lumMod val="50000"/>
                  <a:lumOff val="50000"/>
                </a:schemeClr>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281984628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634082"/>
          </a:xfrm>
        </p:spPr>
        <p:txBody>
          <a:bodyPr>
            <a:noAutofit/>
          </a:bodyPr>
          <a:lstStyle/>
          <a:p>
            <a:pPr marL="0" indent="0"/>
            <a:r>
              <a:rPr lang="es-ES" sz="3200" b="1" dirty="0">
                <a:solidFill>
                  <a:schemeClr val="accent6">
                    <a:lumMod val="75000"/>
                  </a:schemeClr>
                </a:solidFill>
                <a:latin typeface="Arial Narrow"/>
                <a:cs typeface="Arial Narrow"/>
              </a:rPr>
              <a:t>GASTOS IMPRESCINDIBLES PARA CONCLUIR LA LIQUIDACIÓN</a:t>
            </a:r>
          </a:p>
        </p:txBody>
      </p:sp>
      <p:sp>
        <p:nvSpPr>
          <p:cNvPr id="3" name="2 Marcador de contenido"/>
          <p:cNvSpPr>
            <a:spLocks noGrp="1"/>
          </p:cNvSpPr>
          <p:nvPr>
            <p:ph idx="1"/>
          </p:nvPr>
        </p:nvSpPr>
        <p:spPr>
          <a:xfrm>
            <a:off x="251520" y="1124744"/>
            <a:ext cx="8748464" cy="5256584"/>
          </a:xfrm>
        </p:spPr>
        <p:txBody>
          <a:bodyPr>
            <a:noAutofit/>
          </a:bodyPr>
          <a:lstStyle/>
          <a:p>
            <a:pPr marL="0" indent="0" algn="just">
              <a:buNone/>
            </a:pPr>
            <a:r>
              <a:rPr lang="es-ES" sz="2800" dirty="0">
                <a:solidFill>
                  <a:schemeClr val="tx1">
                    <a:lumMod val="50000"/>
                    <a:lumOff val="50000"/>
                  </a:schemeClr>
                </a:solidFill>
                <a:latin typeface="Arial Narrow"/>
                <a:cs typeface="Arial Narrow"/>
              </a:rPr>
              <a:t>A partir de la STS de 6 de abril de 2017 un cuerpo de doctrina que extiende la categoría de “</a:t>
            </a:r>
            <a:r>
              <a:rPr lang="es-ES" sz="2800" i="1" dirty="0">
                <a:solidFill>
                  <a:schemeClr val="tx1">
                    <a:lumMod val="50000"/>
                    <a:lumOff val="50000"/>
                  </a:schemeClr>
                </a:solidFill>
                <a:latin typeface="Arial Narrow"/>
                <a:cs typeface="Arial Narrow"/>
              </a:rPr>
              <a:t>gastos imprescindibles para concluir la liquidación</a:t>
            </a:r>
            <a:r>
              <a:rPr lang="es-ES" sz="2800" dirty="0">
                <a:solidFill>
                  <a:schemeClr val="tx1">
                    <a:lumMod val="50000"/>
                    <a:lumOff val="50000"/>
                  </a:schemeClr>
                </a:solidFill>
                <a:latin typeface="Arial Narrow"/>
                <a:cs typeface="Arial Narrow"/>
              </a:rPr>
              <a:t>” a los escenarios en los que no concurra insuficiencia de masa activa y en los que el pago del crédito contra la masa habría de resolverse según el criterio del vencimiento.</a:t>
            </a:r>
          </a:p>
          <a:p>
            <a:pPr marL="0" indent="0" algn="just">
              <a:buNone/>
            </a:pPr>
            <a:r>
              <a:rPr lang="es-ES" sz="2800" dirty="0">
                <a:solidFill>
                  <a:schemeClr val="tx1">
                    <a:lumMod val="50000"/>
                    <a:lumOff val="50000"/>
                  </a:schemeClr>
                </a:solidFill>
                <a:latin typeface="Arial Narrow"/>
                <a:cs typeface="Arial Narrow"/>
              </a:rPr>
              <a:t>La STS de 2 de octubre de 2017 reconoce que los gastos imprescindibles para la realización de las operaciones de liquidación y pago deben abonarse con el carácter de pre-deducibles, por lo que está justificado su pago con preferencia a otros créditos de vencimiento anterior.</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85071765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634082"/>
          </a:xfrm>
        </p:spPr>
        <p:txBody>
          <a:bodyPr>
            <a:noAutofit/>
          </a:bodyPr>
          <a:lstStyle/>
          <a:p>
            <a:pPr marL="0" indent="0"/>
            <a:r>
              <a:rPr lang="es-ES" sz="3200" b="1" dirty="0">
                <a:solidFill>
                  <a:schemeClr val="accent6">
                    <a:lumMod val="75000"/>
                  </a:schemeClr>
                </a:solidFill>
                <a:latin typeface="Arial Narrow"/>
                <a:cs typeface="Arial Narrow"/>
              </a:rPr>
              <a:t>GASTOS IMPRESCINDIBLES PARA CONCLUIR LA LIQUIDACIÓN</a:t>
            </a:r>
          </a:p>
        </p:txBody>
      </p:sp>
      <p:sp>
        <p:nvSpPr>
          <p:cNvPr id="3" name="2 Marcador de contenido"/>
          <p:cNvSpPr>
            <a:spLocks noGrp="1"/>
          </p:cNvSpPr>
          <p:nvPr>
            <p:ph idx="1"/>
          </p:nvPr>
        </p:nvSpPr>
        <p:spPr>
          <a:xfrm>
            <a:off x="251520" y="1124744"/>
            <a:ext cx="8748464" cy="5256584"/>
          </a:xfrm>
        </p:spPr>
        <p:txBody>
          <a:bodyPr>
            <a:noAutofit/>
          </a:bodyPr>
          <a:lstStyle/>
          <a:p>
            <a:pPr marL="0" indent="0" algn="just">
              <a:buNone/>
            </a:pPr>
            <a:r>
              <a:rPr lang="es-ES" sz="2500" dirty="0">
                <a:solidFill>
                  <a:srgbClr val="7F7F7F"/>
                </a:solidFill>
                <a:latin typeface="Arial Narrow"/>
                <a:cs typeface="Arial Narrow"/>
              </a:rPr>
              <a:t>No existe un criterio unívoco para la concreción de la categoría de “</a:t>
            </a:r>
            <a:r>
              <a:rPr lang="es-ES" sz="2500" i="1" dirty="0">
                <a:solidFill>
                  <a:srgbClr val="7F7F7F"/>
                </a:solidFill>
                <a:latin typeface="Arial Narrow"/>
                <a:cs typeface="Arial Narrow"/>
              </a:rPr>
              <a:t>gastos imprescindibles para concluir la liquidación</a:t>
            </a:r>
            <a:r>
              <a:rPr lang="es-ES" sz="2500" dirty="0">
                <a:solidFill>
                  <a:srgbClr val="7F7F7F"/>
                </a:solidFill>
                <a:latin typeface="Arial Narrow"/>
                <a:cs typeface="Arial Narrow"/>
              </a:rPr>
              <a:t>” ni encontramos respuesta en la LC a la cuestión de cuáles han de ser los parámetros para su determinación. Tras la STS de 8 de junio de 2016 los Juzgados de lo Mercantil han perfilado este concepto por el cauce de la autorización judicial (art. 188 LC), si bien con suerte diversa para los AACC.</a:t>
            </a:r>
          </a:p>
          <a:p>
            <a:pPr marL="0" indent="0" algn="just">
              <a:buNone/>
            </a:pPr>
            <a:r>
              <a:rPr lang="es-ES" sz="2600" dirty="0">
                <a:solidFill>
                  <a:srgbClr val="7F7F7F"/>
                </a:solidFill>
                <a:latin typeface="Arial Narrow"/>
                <a:cs typeface="Arial Narrow"/>
              </a:rPr>
              <a:t>El criterio establecido en por la Sala Primera en relación al vencimiento del crédito de la AC puede provocar alteraciones graves en aquellos concursos en tramitación en los que el pago de la retribución del administrador concursal hubiese seguido el criterio admitido hasta aquel momento por el órgano judicial. SJM de Teruel de fecha 3 de octubre de 2017, [JUR 2017/282255]: aplicación nueva doctrina jurisprudencial sin efecto retroactivo.</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98206949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634082"/>
          </a:xfrm>
        </p:spPr>
        <p:txBody>
          <a:bodyPr>
            <a:noAutofit/>
          </a:bodyPr>
          <a:lstStyle/>
          <a:p>
            <a:pPr marL="0" indent="0"/>
            <a:r>
              <a:rPr lang="es-ES" sz="3200" b="1" dirty="0">
                <a:solidFill>
                  <a:schemeClr val="accent6">
                    <a:lumMod val="75000"/>
                  </a:schemeClr>
                </a:solidFill>
                <a:latin typeface="Arial Narrow"/>
                <a:cs typeface="Arial Narrow"/>
              </a:rPr>
              <a:t>CONCURSOS CON INSUFICIENCIA DE MASA</a:t>
            </a:r>
          </a:p>
        </p:txBody>
      </p:sp>
      <p:sp>
        <p:nvSpPr>
          <p:cNvPr id="3" name="2 Marcador de contenido"/>
          <p:cNvSpPr>
            <a:spLocks noGrp="1"/>
          </p:cNvSpPr>
          <p:nvPr>
            <p:ph idx="1"/>
          </p:nvPr>
        </p:nvSpPr>
        <p:spPr>
          <a:xfrm>
            <a:off x="251520" y="1124744"/>
            <a:ext cx="8748464" cy="5256584"/>
          </a:xfrm>
        </p:spPr>
        <p:txBody>
          <a:bodyPr>
            <a:noAutofit/>
          </a:bodyPr>
          <a:lstStyle/>
          <a:p>
            <a:pPr marL="0" indent="0" algn="just">
              <a:buNone/>
            </a:pPr>
            <a:r>
              <a:rPr lang="es-ES" sz="2800" dirty="0">
                <a:solidFill>
                  <a:srgbClr val="7F7F7F"/>
                </a:solidFill>
                <a:latin typeface="Arial Narrow"/>
                <a:cs typeface="Arial Narrow"/>
              </a:rPr>
              <a:t>El artículo 176 </a:t>
            </a:r>
            <a:r>
              <a:rPr lang="es-ES" sz="2800" i="1" dirty="0">
                <a:solidFill>
                  <a:srgbClr val="7F7F7F"/>
                </a:solidFill>
                <a:latin typeface="Arial Narrow"/>
                <a:cs typeface="Arial Narrow"/>
              </a:rPr>
              <a:t>bis</a:t>
            </a:r>
            <a:r>
              <a:rPr lang="es-ES" sz="2800" dirty="0">
                <a:solidFill>
                  <a:srgbClr val="7F7F7F"/>
                </a:solidFill>
                <a:latin typeface="Arial Narrow"/>
                <a:cs typeface="Arial Narrow"/>
              </a:rPr>
              <a:t>, apartado 2, LC establece cuál es el orden de prelación en el pago de los créditos contra la masa que habrá de seguirse en los concursos con insuficiencia de masa activa. El precepto dispone que la administración concursal deberá comunicar al juez del concurso la insuficiencia de masa activa en el mismo instante en que constate que ésta no será suficiente</a:t>
            </a:r>
            <a:r>
              <a:rPr lang="es-ES" sz="2800" i="1" dirty="0">
                <a:solidFill>
                  <a:srgbClr val="7F7F7F"/>
                </a:solidFill>
                <a:latin typeface="Arial Narrow"/>
                <a:cs typeface="Arial Narrow"/>
              </a:rPr>
              <a:t> </a:t>
            </a:r>
            <a:r>
              <a:rPr lang="es-ES" sz="2800" dirty="0">
                <a:solidFill>
                  <a:srgbClr val="7F7F7F"/>
                </a:solidFill>
                <a:latin typeface="Arial Narrow"/>
                <a:cs typeface="Arial Narrow"/>
              </a:rPr>
              <a:t>para el pago de los créditos contra la masa</a:t>
            </a:r>
            <a:r>
              <a:rPr lang="es-ES" sz="2800" i="1" dirty="0">
                <a:solidFill>
                  <a:srgbClr val="7F7F7F"/>
                </a:solidFill>
                <a:latin typeface="Arial Narrow"/>
                <a:cs typeface="Arial Narrow"/>
              </a:rPr>
              <a:t>.</a:t>
            </a:r>
            <a:r>
              <a:rPr lang="es-ES" sz="2800" dirty="0">
                <a:solidFill>
                  <a:srgbClr val="7F7F7F"/>
                </a:solidFill>
                <a:latin typeface="Arial Narrow"/>
                <a:cs typeface="Arial Narrow"/>
              </a:rPr>
              <a:t> A partir de esa comunicación, la administración concursal deberá proceder a pagar los créditos contra la masa conforme al orden establecido en el apartado 2 del precepto</a:t>
            </a:r>
            <a:r>
              <a:rPr lang="es-ES" sz="2800" i="1" dirty="0">
                <a:solidFill>
                  <a:srgbClr val="7F7F7F"/>
                </a:solidFill>
                <a:latin typeface="Arial Narrow"/>
                <a:cs typeface="Arial Narrow"/>
              </a:rPr>
              <a:t> “salvo los créditos imprescindibles para concluir la liquidación”.</a:t>
            </a:r>
            <a:endParaRPr lang="es-ES" sz="2800"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116470250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634082"/>
          </a:xfrm>
        </p:spPr>
        <p:txBody>
          <a:bodyPr>
            <a:noAutofit/>
          </a:bodyPr>
          <a:lstStyle/>
          <a:p>
            <a:pPr marL="0" indent="0"/>
            <a:r>
              <a:rPr lang="es-ES" sz="3200" b="1" dirty="0">
                <a:solidFill>
                  <a:schemeClr val="accent6">
                    <a:lumMod val="75000"/>
                  </a:schemeClr>
                </a:solidFill>
                <a:latin typeface="Arial Narrow"/>
                <a:cs typeface="Arial Narrow"/>
              </a:rPr>
              <a:t>CONCURSOS CON INSUFICIENCIA DE MASA</a:t>
            </a:r>
          </a:p>
        </p:txBody>
      </p:sp>
      <p:sp>
        <p:nvSpPr>
          <p:cNvPr id="3" name="2 Marcador de contenido"/>
          <p:cNvSpPr>
            <a:spLocks noGrp="1"/>
          </p:cNvSpPr>
          <p:nvPr>
            <p:ph idx="1"/>
          </p:nvPr>
        </p:nvSpPr>
        <p:spPr>
          <a:xfrm>
            <a:off x="251520" y="836712"/>
            <a:ext cx="8748464" cy="5544616"/>
          </a:xfrm>
        </p:spPr>
        <p:txBody>
          <a:bodyPr>
            <a:noAutofit/>
          </a:bodyPr>
          <a:lstStyle/>
          <a:p>
            <a:pPr marL="0" indent="0" algn="just">
              <a:buNone/>
            </a:pPr>
            <a:r>
              <a:rPr lang="es-ES" sz="2800" dirty="0">
                <a:solidFill>
                  <a:srgbClr val="7F7F7F"/>
                </a:solidFill>
                <a:latin typeface="Arial Narrow"/>
                <a:cs typeface="Arial Narrow"/>
              </a:rPr>
              <a:t>Momento a partir del cual será de aplicación el orden de prelación en el pago de los créditos contra la masa establecido en el artículo 176 </a:t>
            </a:r>
            <a:r>
              <a:rPr lang="es-ES" sz="2800" i="1" dirty="0">
                <a:solidFill>
                  <a:srgbClr val="7F7F7F"/>
                </a:solidFill>
                <a:latin typeface="Arial Narrow"/>
                <a:cs typeface="Arial Narrow"/>
              </a:rPr>
              <a:t>bis</a:t>
            </a:r>
            <a:r>
              <a:rPr lang="es-ES" sz="2800" dirty="0">
                <a:solidFill>
                  <a:srgbClr val="7F7F7F"/>
                </a:solidFill>
                <a:latin typeface="Arial Narrow"/>
                <a:cs typeface="Arial Narrow"/>
              </a:rPr>
              <a:t>, apartado 2, LC: desde la comunicación de insuficiencia de masa activa realizada por la AC (SSTS 306/2015, de 9 de junio, nº 310/2015, de 11 de junio, nº 305/2015, de 10 de junio, nº 152/2016, de 11 de marzo, nº 187/2016, de 18 de marzo, y nº 225/2017).</a:t>
            </a:r>
          </a:p>
          <a:p>
            <a:pPr marL="0" indent="0" algn="just">
              <a:buNone/>
            </a:pPr>
            <a:r>
              <a:rPr lang="es-ES" sz="2800" dirty="0">
                <a:solidFill>
                  <a:srgbClr val="7F7F7F"/>
                </a:solidFill>
                <a:latin typeface="Arial Narrow"/>
                <a:cs typeface="Arial Narrow"/>
              </a:rPr>
              <a:t>Ámbito de aplicación de las reglas de pago establecidos en el artículo 176 </a:t>
            </a:r>
            <a:r>
              <a:rPr lang="es-ES" sz="2800" i="1" dirty="0">
                <a:solidFill>
                  <a:srgbClr val="7F7F7F"/>
                </a:solidFill>
                <a:latin typeface="Arial Narrow"/>
                <a:cs typeface="Arial Narrow"/>
              </a:rPr>
              <a:t>bis</a:t>
            </a:r>
            <a:r>
              <a:rPr lang="es-ES" sz="2800" dirty="0">
                <a:solidFill>
                  <a:srgbClr val="7F7F7F"/>
                </a:solidFill>
                <a:latin typeface="Arial Narrow"/>
                <a:cs typeface="Arial Narrow"/>
              </a:rPr>
              <a:t>, apartado 2, LC: STS nº 305/2015, de 10 de junio, afecta a todos los créditos pendientes de pago, incluidos los anteriores a la comunicación.</a:t>
            </a:r>
          </a:p>
          <a:p>
            <a:pPr marL="0" indent="0" algn="just">
              <a:buNone/>
            </a:pPr>
            <a:endParaRPr lang="es-ES" sz="2800"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2770533259"/>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634082"/>
          </a:xfrm>
        </p:spPr>
        <p:txBody>
          <a:bodyPr>
            <a:noAutofit/>
          </a:bodyPr>
          <a:lstStyle/>
          <a:p>
            <a:pPr marL="0" indent="0"/>
            <a:r>
              <a:rPr lang="es-ES" sz="3200" b="1" dirty="0">
                <a:solidFill>
                  <a:schemeClr val="accent6">
                    <a:lumMod val="75000"/>
                  </a:schemeClr>
                </a:solidFill>
                <a:latin typeface="Arial Narrow"/>
                <a:cs typeface="Arial Narrow"/>
              </a:rPr>
              <a:t>CONCURSOS CON INSUFICIENCIA DE MASA</a:t>
            </a:r>
          </a:p>
        </p:txBody>
      </p:sp>
      <p:sp>
        <p:nvSpPr>
          <p:cNvPr id="3" name="2 Marcador de contenido"/>
          <p:cNvSpPr>
            <a:spLocks noGrp="1"/>
          </p:cNvSpPr>
          <p:nvPr>
            <p:ph idx="1"/>
          </p:nvPr>
        </p:nvSpPr>
        <p:spPr>
          <a:xfrm>
            <a:off x="251520" y="836712"/>
            <a:ext cx="8748464" cy="5544616"/>
          </a:xfrm>
        </p:spPr>
        <p:txBody>
          <a:bodyPr>
            <a:noAutofit/>
          </a:bodyPr>
          <a:lstStyle/>
          <a:p>
            <a:pPr marL="0" indent="0" algn="just">
              <a:buNone/>
            </a:pPr>
            <a:r>
              <a:rPr lang="es-ES" sz="2800" b="1" dirty="0">
                <a:solidFill>
                  <a:srgbClr val="7F7F7F"/>
                </a:solidFill>
              </a:rPr>
              <a:t>HONORARIOS AC COMO CRÉDITOS IMPRESCINDIBLES</a:t>
            </a:r>
          </a:p>
          <a:p>
            <a:pPr marL="0" indent="0" algn="just">
              <a:buNone/>
            </a:pPr>
            <a:r>
              <a:rPr lang="es-ES" sz="2600" dirty="0">
                <a:solidFill>
                  <a:srgbClr val="7F7F7F"/>
                </a:solidFill>
                <a:latin typeface="Arial Narrow"/>
                <a:cs typeface="Arial Narrow"/>
              </a:rPr>
              <a:t>SSTS nº 390/2016, de 8 de junio, y nº 226/2017, de 6 de abril: el artículo 176 </a:t>
            </a:r>
            <a:r>
              <a:rPr lang="es-ES" sz="2600" i="1" dirty="0">
                <a:solidFill>
                  <a:srgbClr val="7F7F7F"/>
                </a:solidFill>
                <a:latin typeface="Arial Narrow"/>
                <a:cs typeface="Arial Narrow"/>
              </a:rPr>
              <a:t>bis</a:t>
            </a:r>
            <a:r>
              <a:rPr lang="es-ES" sz="2600" dirty="0">
                <a:solidFill>
                  <a:srgbClr val="7F7F7F"/>
                </a:solidFill>
                <a:latin typeface="Arial Narrow"/>
                <a:cs typeface="Arial Narrow"/>
              </a:rPr>
              <a:t>, apartado 2, LC no da tratamiento singular a todos los actos de la administración concursal generadores del derecho a honorarios, sino únicamente a aquellos que tengan el carácter de imprescindibles, una vez que se ha comunicado la insuficiencia de masa activa.</a:t>
            </a:r>
          </a:p>
          <a:p>
            <a:pPr marL="0" indent="0" algn="just">
              <a:buNone/>
            </a:pPr>
            <a:r>
              <a:rPr lang="es-ES" sz="2600" dirty="0">
                <a:solidFill>
                  <a:srgbClr val="7F7F7F"/>
                </a:solidFill>
                <a:latin typeface="Arial Narrow"/>
                <a:cs typeface="Arial Narrow"/>
              </a:rPr>
              <a:t>STS nº 390/2016, de 8 de junio, [RJ 2016/2341]: aviva la polémica existente en la medida en que exige de un especial esfuerzo argumentativo encaminado a vincular la porción de honorarios que podrá ser calificada como gasto imprescindible con la realización por el administrador concursal de “</a:t>
            </a:r>
            <a:r>
              <a:rPr lang="es-ES" sz="2600" i="1" dirty="0">
                <a:solidFill>
                  <a:srgbClr val="7F7F7F"/>
                </a:solidFill>
                <a:latin typeface="Arial Narrow"/>
                <a:cs typeface="Arial Narrow"/>
              </a:rPr>
              <a:t>actuaciones estrictamente imprescindibles para obtener numerario y </a:t>
            </a:r>
            <a:r>
              <a:rPr lang="es-ES" sz="2800" i="1" dirty="0">
                <a:solidFill>
                  <a:srgbClr val="7F7F7F"/>
                </a:solidFill>
                <a:latin typeface="Arial Narrow"/>
                <a:cs typeface="Arial Narrow"/>
              </a:rPr>
              <a:t>gestionar la liquidación y el pago</a:t>
            </a:r>
            <a:r>
              <a:rPr lang="es-ES" sz="2800" dirty="0">
                <a:solidFill>
                  <a:srgbClr val="7F7F7F"/>
                </a:solidFill>
                <a:latin typeface="Arial Narrow"/>
                <a:cs typeface="Arial Narrow"/>
              </a:rPr>
              <a:t>”.</a:t>
            </a:r>
          </a:p>
          <a:p>
            <a:pPr marL="0" indent="0" algn="just">
              <a:buNone/>
            </a:pPr>
            <a:r>
              <a:rPr lang="es-ES" sz="2800" dirty="0"/>
              <a:t> </a:t>
            </a:r>
            <a:endParaRPr lang="es-ES" sz="2800" b="1"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2382588059"/>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8018"/>
          </a:xfrm>
        </p:spPr>
        <p:txBody>
          <a:bodyPr>
            <a:noAutofit/>
          </a:bodyPr>
          <a:lstStyle/>
          <a:p>
            <a:pPr marL="0" indent="0"/>
            <a:endParaRPr lang="es-ES" sz="3200" b="1" dirty="0">
              <a:solidFill>
                <a:schemeClr val="accent2"/>
              </a:solidFill>
              <a:latin typeface="Arial Narrow"/>
              <a:cs typeface="Arial Narrow"/>
            </a:endParaRPr>
          </a:p>
        </p:txBody>
      </p:sp>
      <p:sp>
        <p:nvSpPr>
          <p:cNvPr id="3" name="2 Marcador de contenido"/>
          <p:cNvSpPr>
            <a:spLocks noGrp="1"/>
          </p:cNvSpPr>
          <p:nvPr>
            <p:ph idx="1"/>
          </p:nvPr>
        </p:nvSpPr>
        <p:spPr>
          <a:xfrm>
            <a:off x="251520" y="404664"/>
            <a:ext cx="8748464" cy="5976664"/>
          </a:xfrm>
        </p:spPr>
        <p:txBody>
          <a:bodyPr>
            <a:noAutofit/>
          </a:bodyPr>
          <a:lstStyle/>
          <a:p>
            <a:pPr marL="0" indent="0" algn="just">
              <a:buNone/>
            </a:pPr>
            <a:r>
              <a:rPr lang="es-ES" sz="2400" b="1" dirty="0">
                <a:solidFill>
                  <a:srgbClr val="7F7F7F"/>
                </a:solidFill>
              </a:rPr>
              <a:t>HONORARIOS AC COMO CRÉDITOS IMPRESCINDIBLES EN CONCURSOS CON INSUFICIENCIA DE MASA. CRITERIOS:</a:t>
            </a:r>
          </a:p>
          <a:p>
            <a:pPr algn="just"/>
            <a:r>
              <a:rPr lang="es-ES" sz="2500" dirty="0">
                <a:solidFill>
                  <a:srgbClr val="7F7F7F"/>
                </a:solidFill>
                <a:latin typeface="Arial Narrow"/>
                <a:cs typeface="Arial Narrow"/>
              </a:rPr>
              <a:t>Cuantificación discrecional por la realización de actuaciones </a:t>
            </a:r>
            <a:r>
              <a:rPr lang="es-ES" sz="2500" dirty="0" err="1">
                <a:solidFill>
                  <a:srgbClr val="7F7F7F"/>
                </a:solidFill>
                <a:latin typeface="Arial Narrow"/>
                <a:cs typeface="Arial Narrow"/>
              </a:rPr>
              <a:t>liquidatorias</a:t>
            </a:r>
            <a:r>
              <a:rPr lang="es-ES" sz="2500" dirty="0">
                <a:solidFill>
                  <a:srgbClr val="7F7F7F"/>
                </a:solidFill>
                <a:latin typeface="Arial Narrow"/>
                <a:cs typeface="Arial Narrow"/>
              </a:rPr>
              <a:t> concretas, que puede oscilar entre la cantidad de 50 y 300 euros (AAJM nº 1 de A Coruña de 3 de enero de 2017 y 17 de enero de 2017)</a:t>
            </a:r>
          </a:p>
          <a:p>
            <a:pPr algn="just"/>
            <a:r>
              <a:rPr lang="es-ES" sz="2500" dirty="0">
                <a:solidFill>
                  <a:srgbClr val="7F7F7F"/>
                </a:solidFill>
                <a:latin typeface="Arial Narrow"/>
                <a:cs typeface="Arial Narrow"/>
              </a:rPr>
              <a:t>Exigencia de una justificación individualizada y cumplida para cada actuación que se reputa imprescindible (SAP de Salamanca nº 458/2017, de 17 de octubre)</a:t>
            </a:r>
          </a:p>
          <a:p>
            <a:pPr algn="just"/>
            <a:r>
              <a:rPr lang="es-ES" sz="2500" dirty="0">
                <a:solidFill>
                  <a:srgbClr val="7F7F7F"/>
                </a:solidFill>
                <a:latin typeface="Arial Narrow"/>
                <a:cs typeface="Arial Narrow"/>
              </a:rPr>
              <a:t>Atribución del carácter de imprescindible a todos los honorarios que correspondan a la AC según el Real Decreto 1860/2004 por su intervención en la fase de liquidación y desde que se efectuó la comunicación de insuficiencia de masa activa (AJM nº 2 de Pontevedra de 27 de junio de 2017, [</a:t>
            </a:r>
            <a:r>
              <a:rPr lang="es-ES" sz="2500" dirty="0" err="1">
                <a:solidFill>
                  <a:srgbClr val="7F7F7F"/>
                </a:solidFill>
                <a:latin typeface="Arial Narrow"/>
                <a:cs typeface="Arial Narrow"/>
              </a:rPr>
              <a:t>Roj</a:t>
            </a:r>
            <a:r>
              <a:rPr lang="es-ES" sz="2500" dirty="0">
                <a:solidFill>
                  <a:srgbClr val="7F7F7F"/>
                </a:solidFill>
                <a:latin typeface="Arial Narrow"/>
                <a:cs typeface="Arial Narrow"/>
              </a:rPr>
              <a:t>: AJM PO 39/2017] y AJM nº 2 de Pontevedra, de fecha 16 de noviembre de 2017)</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20939892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 SUCESIÓN DE EMPRESA </a:t>
            </a:r>
          </a:p>
        </p:txBody>
      </p:sp>
      <p:sp>
        <p:nvSpPr>
          <p:cNvPr id="3075" name="2 Marcador de contenido"/>
          <p:cNvSpPr>
            <a:spLocks noGrp="1"/>
          </p:cNvSpPr>
          <p:nvPr>
            <p:ph idx="1"/>
          </p:nvPr>
        </p:nvSpPr>
        <p:spPr>
          <a:xfrm>
            <a:off x="323528" y="1340769"/>
            <a:ext cx="8229600" cy="4824536"/>
          </a:xfrm>
        </p:spPr>
        <p:txBody>
          <a:bodyPr/>
          <a:lstStyle/>
          <a:p>
            <a:pPr marL="0" indent="0">
              <a:buNone/>
            </a:pPr>
            <a:r>
              <a:rPr lang="es-ES" sz="2400" b="1" dirty="0"/>
              <a:t>EFECTOS LABORALES Y DE SEGURIDAD SOCIAL</a:t>
            </a:r>
          </a:p>
          <a:p>
            <a:pPr algn="just"/>
            <a:r>
              <a:rPr lang="es-ES" sz="2400" dirty="0"/>
              <a:t>La cuestión que debe aclararse es si como consecuencia de la venta de la unidad productiva el adquirente ha de asumir la deuda laboral y de la Seguridad Social que mantiene la concursada.</a:t>
            </a:r>
          </a:p>
          <a:p>
            <a:pPr algn="just"/>
            <a:r>
              <a:rPr lang="es-ES" sz="2400" dirty="0"/>
              <a:t>La reforma de la LC operada por el RD Ley  11/2014, de 5 de septiembre, introdujo el art. 146 </a:t>
            </a:r>
            <a:r>
              <a:rPr lang="es-ES" sz="2400" i="1" dirty="0"/>
              <a:t>bis</a:t>
            </a:r>
            <a:r>
              <a:rPr lang="es-ES" sz="2400" dirty="0"/>
              <a:t> LC y modificó el art. 149 LC. En la actualidad se establece la obligación del adquirente de asumir la deuda laboral y de la Seguridad Social que arrastre la empresa concursada.</a:t>
            </a:r>
          </a:p>
          <a:p>
            <a:endParaRPr lang="es-ES" sz="2400" dirty="0"/>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3</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2805907845"/>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8018"/>
          </a:xfrm>
        </p:spPr>
        <p:txBody>
          <a:bodyPr>
            <a:noAutofit/>
          </a:bodyPr>
          <a:lstStyle/>
          <a:p>
            <a:pPr marL="0" indent="0"/>
            <a:endParaRPr lang="es-ES" sz="3200" b="1" dirty="0">
              <a:solidFill>
                <a:schemeClr val="accent2"/>
              </a:solidFill>
              <a:latin typeface="Arial Narrow"/>
              <a:cs typeface="Arial Narrow"/>
            </a:endParaRPr>
          </a:p>
        </p:txBody>
      </p:sp>
      <p:sp>
        <p:nvSpPr>
          <p:cNvPr id="3" name="2 Marcador de contenido"/>
          <p:cNvSpPr>
            <a:spLocks noGrp="1"/>
          </p:cNvSpPr>
          <p:nvPr>
            <p:ph idx="1"/>
          </p:nvPr>
        </p:nvSpPr>
        <p:spPr>
          <a:xfrm>
            <a:off x="251520" y="404664"/>
            <a:ext cx="8748464" cy="5976664"/>
          </a:xfrm>
        </p:spPr>
        <p:txBody>
          <a:bodyPr>
            <a:noAutofit/>
          </a:bodyPr>
          <a:lstStyle/>
          <a:p>
            <a:pPr marL="0" indent="0" algn="just">
              <a:buNone/>
            </a:pPr>
            <a:r>
              <a:rPr lang="es-ES" sz="2400" b="1" dirty="0">
                <a:solidFill>
                  <a:srgbClr val="7F7F7F"/>
                </a:solidFill>
              </a:rPr>
              <a:t>HONORARIOS AC COMO CRÉDITOS IMPRESCINDIBLES EN CONCURSOS CON INSUFICIENCIA DE MASA. CRITERIOS:</a:t>
            </a:r>
          </a:p>
          <a:p>
            <a:pPr algn="just"/>
            <a:r>
              <a:rPr lang="es-ES" sz="2600" dirty="0">
                <a:solidFill>
                  <a:srgbClr val="7F7F7F"/>
                </a:solidFill>
                <a:latin typeface="Arial Narrow"/>
                <a:cs typeface="Arial Narrow"/>
              </a:rPr>
              <a:t>Reconocimiento de tal carácter a todos los honorarios correspondientes a la fase de liquidación (AJM nº 1 de Córdoba de 16 de marzo de 2017 y AJM nº 2 de A Coruña –refuerzo- de 14 de marzo de 2017)</a:t>
            </a:r>
          </a:p>
          <a:p>
            <a:pPr algn="just"/>
            <a:r>
              <a:rPr lang="es-ES" sz="2600" dirty="0">
                <a:solidFill>
                  <a:srgbClr val="7F7F7F"/>
                </a:solidFill>
                <a:latin typeface="Arial Narrow"/>
                <a:cs typeface="Arial Narrow"/>
              </a:rPr>
              <a:t>Posturas intermedias: relacionan el importe de los honorarios que podrán ser abonados como pre-deducibles con su cálculo en función de un determinado número de mensualidades y de la cantidad que habría de percibir el administrador concursal para cada una de ellas según el Real Decreto 1860/2004 (</a:t>
            </a:r>
            <a:r>
              <a:rPr lang="es-ES_tradnl" sz="2600" dirty="0">
                <a:solidFill>
                  <a:srgbClr val="7F7F7F"/>
                </a:solidFill>
                <a:latin typeface="Arial Narrow"/>
                <a:cs typeface="Arial Narrow"/>
              </a:rPr>
              <a:t>AAJM nº 2 de Valencia de 25 y 27 de abril de 2017, </a:t>
            </a:r>
            <a:r>
              <a:rPr lang="es-ES" sz="2600" dirty="0">
                <a:solidFill>
                  <a:srgbClr val="7F7F7F"/>
                </a:solidFill>
                <a:latin typeface="Arial Narrow"/>
                <a:cs typeface="Arial Narrow"/>
              </a:rPr>
              <a:t>AJM nº 2 de Málaga de 20 de enero de 2017 y AJM nº 2 de A Coruña de 24 de noviembre de 2017).</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1235850856"/>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8018"/>
          </a:xfrm>
        </p:spPr>
        <p:txBody>
          <a:bodyPr>
            <a:noAutofit/>
          </a:bodyPr>
          <a:lstStyle/>
          <a:p>
            <a:pPr marL="0" indent="0"/>
            <a:endParaRPr lang="es-ES" sz="3200" b="1" dirty="0">
              <a:solidFill>
                <a:schemeClr val="accent2"/>
              </a:solidFill>
              <a:latin typeface="Arial Narrow"/>
              <a:cs typeface="Arial Narrow"/>
            </a:endParaRPr>
          </a:p>
        </p:txBody>
      </p:sp>
      <p:sp>
        <p:nvSpPr>
          <p:cNvPr id="3" name="2 Marcador de contenido"/>
          <p:cNvSpPr>
            <a:spLocks noGrp="1"/>
          </p:cNvSpPr>
          <p:nvPr>
            <p:ph idx="1"/>
          </p:nvPr>
        </p:nvSpPr>
        <p:spPr>
          <a:xfrm>
            <a:off x="251520" y="404664"/>
            <a:ext cx="8748464" cy="5976664"/>
          </a:xfrm>
        </p:spPr>
        <p:txBody>
          <a:bodyPr>
            <a:noAutofit/>
          </a:bodyPr>
          <a:lstStyle/>
          <a:p>
            <a:pPr marL="0" indent="0" algn="just">
              <a:buNone/>
            </a:pPr>
            <a:r>
              <a:rPr lang="es-ES" sz="2400" b="1" dirty="0">
                <a:solidFill>
                  <a:srgbClr val="7F7F7F"/>
                </a:solidFill>
              </a:rPr>
              <a:t>HONORARIOS AC COMO CRÉDITOS IMPRESCINDIBLES EN CONCURSOS CON INSUFICIENCIA DE MASA. CRITERIOS:</a:t>
            </a:r>
          </a:p>
          <a:p>
            <a:pPr marL="0" indent="0" algn="just">
              <a:buNone/>
            </a:pPr>
            <a:r>
              <a:rPr lang="es-ES" sz="2800" dirty="0">
                <a:solidFill>
                  <a:srgbClr val="7F7F7F"/>
                </a:solidFill>
                <a:latin typeface="Arial Narrow"/>
                <a:cs typeface="Arial Narrow"/>
              </a:rPr>
              <a:t>SAP de A Coruña nº 353/2017, de 25 de octubre: en cuanto al trabajo de la AC, no existen referencias arancelarias para calcular el valor actualizado de determinadas actuaciones o servicios. El Tribunal propone que “</a:t>
            </a:r>
            <a:r>
              <a:rPr lang="es-ES" sz="2800" i="1" dirty="0">
                <a:solidFill>
                  <a:srgbClr val="7F7F7F"/>
                </a:solidFill>
                <a:latin typeface="Arial Narrow"/>
                <a:cs typeface="Arial Narrow"/>
              </a:rPr>
              <a:t>para salvarla cabe partir de las normas arancelarias sobre retribución de la administración concursal de la fase de liquidación (10 % de la de la fase común durante los seis primeros meses y 5 % los seis siguientes) pero proyectándolas sobre las actuaciones imprescindibles efectivamente realizadas y el tiempo y dedicación que normalmente es preciso invertir en llevarlas a cabo</a:t>
            </a:r>
            <a:r>
              <a:rPr lang="es-ES" sz="2800" dirty="0">
                <a:solidFill>
                  <a:srgbClr val="7F7F7F"/>
                </a:solidFill>
                <a:latin typeface="Arial Narrow"/>
                <a:cs typeface="Arial Narrow"/>
              </a:rPr>
              <a:t>”. </a:t>
            </a:r>
            <a:endParaRPr lang="es-ES" sz="2600"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3979690140"/>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8018"/>
          </a:xfrm>
        </p:spPr>
        <p:txBody>
          <a:bodyPr>
            <a:noAutofit/>
          </a:bodyPr>
          <a:lstStyle/>
          <a:p>
            <a:pPr marL="0" indent="0"/>
            <a:endParaRPr lang="es-ES" sz="3200" b="1" dirty="0">
              <a:solidFill>
                <a:schemeClr val="accent2"/>
              </a:solidFill>
              <a:latin typeface="Arial Narrow"/>
              <a:cs typeface="Arial Narrow"/>
            </a:endParaRPr>
          </a:p>
        </p:txBody>
      </p:sp>
      <p:sp>
        <p:nvSpPr>
          <p:cNvPr id="3" name="2 Marcador de contenido"/>
          <p:cNvSpPr>
            <a:spLocks noGrp="1"/>
          </p:cNvSpPr>
          <p:nvPr>
            <p:ph idx="1"/>
          </p:nvPr>
        </p:nvSpPr>
        <p:spPr>
          <a:xfrm>
            <a:off x="251520" y="404664"/>
            <a:ext cx="8748464" cy="5976664"/>
          </a:xfrm>
        </p:spPr>
        <p:txBody>
          <a:bodyPr>
            <a:noAutofit/>
          </a:bodyPr>
          <a:lstStyle/>
          <a:p>
            <a:pPr marL="0" indent="0" algn="just">
              <a:buNone/>
            </a:pPr>
            <a:r>
              <a:rPr lang="es-ES" sz="2400" b="1" dirty="0">
                <a:solidFill>
                  <a:srgbClr val="7F7F7F"/>
                </a:solidFill>
              </a:rPr>
              <a:t>HONORARIOS AC COMO CRÉDITOS IMPRESCINDIBLES EN CONCURSOS CON INSUFICIENCIA DE MASA. CRITERIOS:</a:t>
            </a:r>
          </a:p>
          <a:p>
            <a:pPr marL="0" indent="0" algn="just">
              <a:buNone/>
            </a:pPr>
            <a:r>
              <a:rPr lang="es-ES" sz="2800" dirty="0">
                <a:solidFill>
                  <a:srgbClr val="7F7F7F"/>
                </a:solidFill>
                <a:latin typeface="Arial Narrow"/>
                <a:cs typeface="Arial Narrow"/>
              </a:rPr>
              <a:t>Criterio de determinados Juzgados: incluyen dentro de los gastos imprescindibles para concluir la liquidación la totalidad o una porción de los honorarios de la AC comprensivos de la </a:t>
            </a:r>
            <a:r>
              <a:rPr lang="es-ES" sz="2800" b="1" dirty="0">
                <a:solidFill>
                  <a:srgbClr val="7F7F7F"/>
                </a:solidFill>
                <a:latin typeface="Arial Narrow"/>
                <a:cs typeface="Arial Narrow"/>
              </a:rPr>
              <a:t>fase común del concurso.</a:t>
            </a:r>
          </a:p>
          <a:p>
            <a:pPr marL="0" indent="0" algn="just">
              <a:buNone/>
            </a:pPr>
            <a:r>
              <a:rPr lang="es-ES" sz="2800" dirty="0">
                <a:solidFill>
                  <a:srgbClr val="7F7F7F"/>
                </a:solidFill>
                <a:latin typeface="Arial Narrow"/>
                <a:cs typeface="Arial Narrow"/>
              </a:rPr>
              <a:t>AJM nº 2 de Pontevedra de 16 de noviembre de 2017: argumenta que dentro de la realización de actuaciones imprescindibles para concluir la liquidación se incluyen los honorarios de la fase común, ya que la conclusión del concurso no es factible sin la conformación de la masa activa y pasiva. </a:t>
            </a:r>
          </a:p>
          <a:p>
            <a:pPr marL="0" indent="0" algn="just">
              <a:buNone/>
            </a:pPr>
            <a:r>
              <a:rPr lang="es-ES" sz="2800" dirty="0">
                <a:solidFill>
                  <a:srgbClr val="7F7F7F"/>
                </a:solidFill>
                <a:latin typeface="Arial Narrow"/>
                <a:cs typeface="Arial Narrow"/>
              </a:rPr>
              <a:t>Idéntico parecer mantiene la SJM nº 1 de Oviedo de 11 de abril de 2016, [JUR 2016/75092].</a:t>
            </a:r>
          </a:p>
          <a:p>
            <a:pPr marL="0" indent="0" algn="just">
              <a:buNone/>
            </a:pPr>
            <a:endParaRPr lang="es-ES" sz="2600" dirty="0">
              <a:solidFill>
                <a:srgbClr val="7F7F7F"/>
              </a:solidFill>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403159372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8018"/>
          </a:xfrm>
        </p:spPr>
        <p:txBody>
          <a:bodyPr>
            <a:noAutofit/>
          </a:bodyPr>
          <a:lstStyle/>
          <a:p>
            <a:pPr marL="0" indent="0"/>
            <a:endParaRPr lang="es-ES" sz="3200" b="1" dirty="0">
              <a:solidFill>
                <a:schemeClr val="accent2"/>
              </a:solidFill>
              <a:latin typeface="Arial Narrow"/>
              <a:cs typeface="Arial Narrow"/>
            </a:endParaRPr>
          </a:p>
        </p:txBody>
      </p:sp>
      <p:sp>
        <p:nvSpPr>
          <p:cNvPr id="3" name="2 Marcador de contenido"/>
          <p:cNvSpPr>
            <a:spLocks noGrp="1"/>
          </p:cNvSpPr>
          <p:nvPr>
            <p:ph idx="1"/>
          </p:nvPr>
        </p:nvSpPr>
        <p:spPr>
          <a:xfrm>
            <a:off x="251520" y="404664"/>
            <a:ext cx="8748464" cy="5976664"/>
          </a:xfrm>
        </p:spPr>
        <p:txBody>
          <a:bodyPr>
            <a:noAutofit/>
          </a:bodyPr>
          <a:lstStyle/>
          <a:p>
            <a:pPr marL="0" indent="0" algn="just">
              <a:buNone/>
            </a:pPr>
            <a:r>
              <a:rPr lang="es-ES" sz="2800" dirty="0">
                <a:solidFill>
                  <a:srgbClr val="7F7F7F"/>
                </a:solidFill>
                <a:latin typeface="Arial Narrow"/>
                <a:cs typeface="Arial Narrow"/>
              </a:rPr>
              <a:t>El principal inconveniente que suscita la autorización judicial previa exigida por la STS de 8 de junio de 2016 para determinar la porción de su retribución que podrá percibir con el carácter de pre-deducible se presenta en aquellos concursos en tramitación en los que la administración concursal ya se hubiese hecho pago de parte de sus derechos arancelarios como “gastos imprescindibles” sin recabar previamente la preceptiva autorización judicial. </a:t>
            </a:r>
          </a:p>
          <a:p>
            <a:pPr marL="0" indent="0" algn="just">
              <a:buNone/>
            </a:pPr>
            <a:r>
              <a:rPr lang="es-ES" sz="2800" dirty="0">
                <a:solidFill>
                  <a:srgbClr val="7F7F7F"/>
                </a:solidFill>
                <a:latin typeface="Arial Narrow"/>
                <a:cs typeface="Arial Narrow"/>
              </a:rPr>
              <a:t>No podrá ordenarse que, en todo caso, se rehagan los pagos ya efectuados porque se prescindió de una autorización judicial que hasta ese momento no se requería. Habrán de valorarse las circunstancias concurrentes, tales como la información facilitada por la AC en los informes trimestrales de liquidación.</a:t>
            </a:r>
            <a:endParaRPr lang="es-ES" sz="2600"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4212016015"/>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188640"/>
            <a:ext cx="8229600" cy="576064"/>
          </a:xfrm>
        </p:spPr>
        <p:txBody>
          <a:bodyPr>
            <a:noAutofit/>
          </a:bodyPr>
          <a:lstStyle/>
          <a:p>
            <a:pPr marL="0" indent="0"/>
            <a:r>
              <a:rPr lang="es-ES" sz="2800" b="1" dirty="0">
                <a:solidFill>
                  <a:schemeClr val="accent6">
                    <a:lumMod val="75000"/>
                  </a:schemeClr>
                </a:solidFill>
                <a:latin typeface="Arial Narrow"/>
                <a:cs typeface="Arial Narrow"/>
              </a:rPr>
              <a:t>SEPARACIÓN DE LA AC Y REINTREGO DE LA RETRIBUCIÓN</a:t>
            </a:r>
          </a:p>
        </p:txBody>
      </p:sp>
      <p:sp>
        <p:nvSpPr>
          <p:cNvPr id="3" name="2 Marcador de contenido"/>
          <p:cNvSpPr>
            <a:spLocks noGrp="1"/>
          </p:cNvSpPr>
          <p:nvPr>
            <p:ph idx="1"/>
          </p:nvPr>
        </p:nvSpPr>
        <p:spPr>
          <a:xfrm>
            <a:off x="179512" y="764704"/>
            <a:ext cx="8748464" cy="5544616"/>
          </a:xfrm>
        </p:spPr>
        <p:txBody>
          <a:bodyPr>
            <a:noAutofit/>
          </a:bodyPr>
          <a:lstStyle/>
          <a:p>
            <a:pPr marL="0" indent="0" algn="just">
              <a:buNone/>
            </a:pPr>
            <a:r>
              <a:rPr lang="es-ES" sz="2600" dirty="0">
                <a:solidFill>
                  <a:srgbClr val="7F7F7F"/>
                </a:solidFill>
                <a:latin typeface="Arial Narrow"/>
                <a:cs typeface="Arial Narrow"/>
              </a:rPr>
              <a:t>A pesar de que el artículo 37 LC no contiene un mandato general de devolución a la masa de la retribución percibida por el administrador concursal, algunos Juzgados de lo Mercantil han dictado recientemente resoluciones en las que se acuerda el cese y el reintegro de todo o parte de las cantidades que ya fueron cobradas por el administrador concursal.</a:t>
            </a:r>
          </a:p>
          <a:p>
            <a:pPr marL="0" indent="0" algn="just">
              <a:buNone/>
            </a:pPr>
            <a:r>
              <a:rPr lang="es-ES" sz="2600" dirty="0">
                <a:solidFill>
                  <a:srgbClr val="7F7F7F"/>
                </a:solidFill>
                <a:latin typeface="Arial Narrow"/>
                <a:cs typeface="Arial Narrow"/>
              </a:rPr>
              <a:t>Tras la reforma introducida por la Ley 17/2014 se adiciona una específica mención a determinados supuestos que integrarán esta justa causa para la separación, tales como el incumplimiento grave de funciones y la estimación de impugnaciones que sean iguales o superiores al veinte por ciento de valor de la masa activa o pasiva calculado por el administrador concursal en su informe. </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78933249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188640"/>
            <a:ext cx="8229600" cy="576064"/>
          </a:xfrm>
        </p:spPr>
        <p:txBody>
          <a:bodyPr>
            <a:noAutofit/>
          </a:bodyPr>
          <a:lstStyle/>
          <a:p>
            <a:pPr marL="0" indent="0"/>
            <a:r>
              <a:rPr lang="es-ES" sz="2800" b="1" dirty="0">
                <a:solidFill>
                  <a:schemeClr val="accent6">
                    <a:lumMod val="75000"/>
                  </a:schemeClr>
                </a:solidFill>
                <a:latin typeface="Arial Narrow"/>
                <a:cs typeface="Arial Narrow"/>
              </a:rPr>
              <a:t>SEPARACIÓN DE LA AC Y REINTREGO DE LA RETRIBUCIÓN</a:t>
            </a:r>
          </a:p>
        </p:txBody>
      </p:sp>
      <p:sp>
        <p:nvSpPr>
          <p:cNvPr id="3" name="2 Marcador de contenido"/>
          <p:cNvSpPr>
            <a:spLocks noGrp="1"/>
          </p:cNvSpPr>
          <p:nvPr>
            <p:ph idx="1"/>
          </p:nvPr>
        </p:nvSpPr>
        <p:spPr>
          <a:xfrm>
            <a:off x="179512" y="764704"/>
            <a:ext cx="8748464" cy="5544616"/>
          </a:xfrm>
        </p:spPr>
        <p:txBody>
          <a:bodyPr>
            <a:noAutofit/>
          </a:bodyPr>
          <a:lstStyle/>
          <a:p>
            <a:pPr marL="0" indent="0" algn="just">
              <a:buNone/>
            </a:pPr>
            <a:r>
              <a:rPr lang="es-ES" sz="2600" dirty="0">
                <a:solidFill>
                  <a:srgbClr val="7F7F7F"/>
                </a:solidFill>
                <a:latin typeface="Arial Narrow"/>
                <a:cs typeface="Arial Narrow"/>
              </a:rPr>
              <a:t>La “justa causa” para la separación ha de responder a un hecho grave que se encuentre debidamente justificado y acreditado, que además habrá de guardar conexión con las funciones inherentes al cargo, o bien con los deberes de diligencia y lealtad que ha de observar el administrador concursal </a:t>
            </a:r>
          </a:p>
          <a:p>
            <a:pPr marL="0" indent="0" algn="just">
              <a:buNone/>
            </a:pPr>
            <a:r>
              <a:rPr lang="es-ES" sz="2600" dirty="0">
                <a:solidFill>
                  <a:srgbClr val="7F7F7F"/>
                </a:solidFill>
                <a:latin typeface="Arial Narrow"/>
                <a:cs typeface="Arial Narrow"/>
              </a:rPr>
              <a:t>A la causa genérica de separación del artículo 37.1 LC se añaden los supuestos específicamente previstos: presentación extemporánea del informe de la administración concursal (artículo 74.4 LC), incumplimiento del deber de presentar los informes trimestrales sobre el estado de las operaciones de liquidación (artículo 152.1 LC) y prolongación indebida de la liquidación más allá de un año desde la fecha de apertura de esta fase (artículo153.1 LC</a:t>
            </a:r>
            <a:r>
              <a:rPr lang="es-ES" sz="2800" dirty="0">
                <a:solidFill>
                  <a:srgbClr val="7F7F7F"/>
                </a:solidFill>
                <a:latin typeface="Arial Narrow"/>
                <a:cs typeface="Arial Narrow"/>
              </a:rPr>
              <a:t>). </a:t>
            </a:r>
            <a:endParaRPr lang="es-ES" sz="2600"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3795151950"/>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188640"/>
            <a:ext cx="8229600" cy="576064"/>
          </a:xfrm>
        </p:spPr>
        <p:txBody>
          <a:bodyPr>
            <a:noAutofit/>
          </a:bodyPr>
          <a:lstStyle/>
          <a:p>
            <a:pPr marL="0" indent="0"/>
            <a:r>
              <a:rPr lang="es-ES" sz="2800" b="1" dirty="0">
                <a:solidFill>
                  <a:schemeClr val="accent6">
                    <a:lumMod val="75000"/>
                  </a:schemeClr>
                </a:solidFill>
                <a:latin typeface="Arial Narrow"/>
                <a:cs typeface="Arial Narrow"/>
              </a:rPr>
              <a:t>SEPARACIÓN DE LA AC Y REINTREGO DE LA RETRIBUCIÓN</a:t>
            </a:r>
          </a:p>
        </p:txBody>
      </p:sp>
      <p:sp>
        <p:nvSpPr>
          <p:cNvPr id="3" name="2 Marcador de contenido"/>
          <p:cNvSpPr>
            <a:spLocks noGrp="1"/>
          </p:cNvSpPr>
          <p:nvPr>
            <p:ph idx="1"/>
          </p:nvPr>
        </p:nvSpPr>
        <p:spPr>
          <a:xfrm>
            <a:off x="179512" y="764704"/>
            <a:ext cx="8748464" cy="5544616"/>
          </a:xfrm>
        </p:spPr>
        <p:txBody>
          <a:bodyPr>
            <a:noAutofit/>
          </a:bodyPr>
          <a:lstStyle/>
          <a:p>
            <a:pPr marL="0" indent="0" algn="just">
              <a:buNone/>
            </a:pPr>
            <a:r>
              <a:rPr lang="es-ES" sz="2600" dirty="0">
                <a:solidFill>
                  <a:srgbClr val="7F7F7F"/>
                </a:solidFill>
                <a:latin typeface="Arial Narrow"/>
                <a:cs typeface="Arial Narrow"/>
              </a:rPr>
              <a:t>AAP de Pontevedra nº 349/2017, de 6 de noviembre: la pérdida o reducción de la retribución no es un efecto automático de la separación, pues nada se prevé en tal sentido en el artículo 37 LC. Sí que se establece la pérdida de la retribución en supuestos específicos como la inasistencia injustificada a la Junta de acreedores (artículo 117.1 LC), no presentación del informe del artículo 74 LC o prolongación indebida de las operaciones de liquidación (artículo 153.3 LC). </a:t>
            </a:r>
          </a:p>
          <a:p>
            <a:pPr marL="0" indent="0" algn="just">
              <a:buNone/>
            </a:pPr>
            <a:r>
              <a:rPr lang="es-ES" sz="2600" dirty="0">
                <a:solidFill>
                  <a:srgbClr val="7F7F7F"/>
                </a:solidFill>
                <a:latin typeface="Arial Narrow"/>
                <a:cs typeface="Arial Narrow"/>
              </a:rPr>
              <a:t>AAP de A Coruña nº 106/2017, de 21 de junio: confirma la decisión del juez del concurso consistente en separar a la administradora concursal por prolongación indebida de las operaciones de liquidación. Revoca la decisión de reintegro de honorarios de la fase común, ya que </a:t>
            </a:r>
            <a:r>
              <a:rPr lang="es-ES" sz="2500" dirty="0">
                <a:solidFill>
                  <a:srgbClr val="7F7F7F"/>
                </a:solidFill>
                <a:latin typeface="Arial Narrow"/>
                <a:cs typeface="Arial Narrow"/>
              </a:rPr>
              <a:t>el artículo 153.3 LC sólo impone la obligación de reintegrar a la masa las cantidades percibidas desde la apertura de </a:t>
            </a:r>
            <a:r>
              <a:rPr lang="es-ES" sz="2500">
                <a:solidFill>
                  <a:srgbClr val="7F7F7F"/>
                </a:solidFill>
                <a:latin typeface="Arial Narrow"/>
                <a:cs typeface="Arial Narrow"/>
              </a:rPr>
              <a:t>la liquidación</a:t>
            </a:r>
            <a:r>
              <a:rPr lang="es-ES" sz="2500" dirty="0">
                <a:solidFill>
                  <a:srgbClr val="7F7F7F"/>
                </a:solidFill>
                <a:latin typeface="Arial Narrow"/>
                <a:cs typeface="Arial Narrow"/>
              </a:rPr>
              <a:t>.</a:t>
            </a:r>
          </a:p>
          <a:p>
            <a:pPr marL="0" indent="0" algn="just">
              <a:buNone/>
            </a:pPr>
            <a:endParaRPr lang="es-ES" sz="2600" dirty="0">
              <a:solidFill>
                <a:srgbClr val="7F7F7F"/>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1553472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r>
              <a:rPr lang="es-ES" sz="3200" b="1" dirty="0">
                <a:solidFill>
                  <a:srgbClr val="FF6600"/>
                </a:solidFill>
              </a:rPr>
              <a:t>La rendición de cuentas como obligación inherente al cargo de administrador concursal</a:t>
            </a:r>
          </a:p>
        </p:txBody>
      </p:sp>
      <p:sp>
        <p:nvSpPr>
          <p:cNvPr id="3" name="2 Marcador de contenido"/>
          <p:cNvSpPr>
            <a:spLocks noGrp="1"/>
          </p:cNvSpPr>
          <p:nvPr>
            <p:ph idx="1"/>
          </p:nvPr>
        </p:nvSpPr>
        <p:spPr>
          <a:xfrm>
            <a:off x="395536" y="1412776"/>
            <a:ext cx="8229600" cy="4968552"/>
          </a:xfrm>
        </p:spPr>
        <p:txBody>
          <a:bodyPr>
            <a:normAutofit fontScale="85000" lnSpcReduction="10000"/>
          </a:bodyPr>
          <a:lstStyle/>
          <a:p>
            <a:pPr marL="0" indent="0" algn="just">
              <a:buNone/>
            </a:pPr>
            <a:r>
              <a:rPr lang="es-ES" sz="2800" dirty="0">
                <a:latin typeface="Arial Narrow"/>
                <a:cs typeface="Arial Narrow"/>
              </a:rPr>
              <a:t>Artículo 181 LC (“</a:t>
            </a:r>
            <a:r>
              <a:rPr lang="es-ES" sz="2800" i="1" dirty="0">
                <a:latin typeface="Arial Narrow"/>
                <a:cs typeface="Arial Narrow"/>
              </a:rPr>
              <a:t>Rendición de cuentas</a:t>
            </a:r>
            <a:r>
              <a:rPr lang="es-ES" sz="2800" dirty="0">
                <a:latin typeface="Arial Narrow"/>
                <a:cs typeface="Arial Narrow"/>
              </a:rPr>
              <a:t>”) establece en su apartado 1º:</a:t>
            </a:r>
          </a:p>
          <a:p>
            <a:pPr marL="0" indent="0" algn="just">
              <a:buNone/>
            </a:pPr>
            <a:r>
              <a:rPr lang="es-ES" sz="2800" dirty="0">
                <a:latin typeface="Arial Narrow"/>
                <a:cs typeface="Arial Narrow"/>
              </a:rPr>
              <a:t>	“</a:t>
            </a:r>
            <a:r>
              <a:rPr lang="es-ES" sz="2800" i="1" dirty="0">
                <a:latin typeface="Arial Narrow"/>
                <a:cs typeface="Arial Narrow"/>
              </a:rPr>
              <a:t>se incluirá una completa rendición de cuentas, que justificará cumplidamente la utilización que se haya hecho de las facultades de administración conferidas, en todos los informes de la administración concursal previos al auto de conclusión del concurso. Igualmente se informará en ellos del resultado y saldo final de las operaciones realizadas, solicitando la aprobación de las mismas”</a:t>
            </a:r>
          </a:p>
          <a:p>
            <a:pPr marL="0" indent="0" algn="just">
              <a:buNone/>
            </a:pPr>
            <a:endParaRPr lang="es-ES" sz="2800" i="1" dirty="0">
              <a:latin typeface="Arial Narrow"/>
              <a:cs typeface="Arial Narrow"/>
            </a:endParaRPr>
          </a:p>
          <a:p>
            <a:pPr marL="0" indent="0" algn="just">
              <a:buNone/>
            </a:pPr>
            <a:r>
              <a:rPr lang="es-ES" sz="2800" i="1" dirty="0">
                <a:latin typeface="Arial Narrow"/>
                <a:cs typeface="Arial Narrow"/>
              </a:rPr>
              <a:t>	</a:t>
            </a:r>
            <a:r>
              <a:rPr lang="es-ES" sz="2800" dirty="0">
                <a:latin typeface="Arial Narrow"/>
                <a:cs typeface="Arial Narrow"/>
              </a:rPr>
              <a:t>El precepto constituye una manifestación específica en sede concursal de “</a:t>
            </a:r>
            <a:r>
              <a:rPr lang="es-ES" sz="2800" i="1" dirty="0">
                <a:latin typeface="Arial Narrow"/>
                <a:cs typeface="Arial Narrow"/>
              </a:rPr>
              <a:t>la exigencia que el ordenamiento jurídico impone a cualquier persona que gestione intereses ajenos” </a:t>
            </a:r>
            <a:r>
              <a:rPr lang="es-ES" sz="2800" dirty="0">
                <a:latin typeface="Arial Narrow"/>
                <a:cs typeface="Arial Narrow"/>
              </a:rPr>
              <a:t>(STS nº 424/2015, de 22 de julio, RJ 2015/3289)</a:t>
            </a:r>
            <a:endParaRPr lang="es-ES" sz="3100" dirty="0">
              <a:solidFill>
                <a:srgbClr val="000000"/>
              </a:solidFill>
              <a:latin typeface="Arial Narrow"/>
              <a:cs typeface="Arial Narrow"/>
            </a:endParaRPr>
          </a:p>
          <a:p>
            <a:pPr marL="0" indent="0" algn="just">
              <a:buNone/>
            </a:pPr>
            <a:r>
              <a:rPr lang="es-ES" sz="3100" dirty="0">
                <a:solidFill>
                  <a:srgbClr val="000000"/>
                </a:solidFill>
                <a:latin typeface="Arial Narrow"/>
                <a:cs typeface="Arial Narrow"/>
              </a:rPr>
              <a:t>	</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3847679459"/>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r>
              <a:rPr lang="es-ES" sz="3200" b="1" dirty="0">
                <a:solidFill>
                  <a:srgbClr val="FF6600"/>
                </a:solidFill>
                <a:latin typeface="Arial Narrow"/>
                <a:cs typeface="Arial Narrow"/>
              </a:rPr>
              <a:t>La rendición de cuentas como obligación inherente al cargo de administrador concursal</a:t>
            </a:r>
          </a:p>
        </p:txBody>
      </p:sp>
      <p:sp>
        <p:nvSpPr>
          <p:cNvPr id="3" name="2 Marcador de contenido"/>
          <p:cNvSpPr>
            <a:spLocks noGrp="1"/>
          </p:cNvSpPr>
          <p:nvPr>
            <p:ph idx="1"/>
          </p:nvPr>
        </p:nvSpPr>
        <p:spPr>
          <a:xfrm>
            <a:off x="395536" y="1412776"/>
            <a:ext cx="8229600" cy="4968552"/>
          </a:xfrm>
        </p:spPr>
        <p:txBody>
          <a:bodyPr>
            <a:normAutofit/>
          </a:bodyPr>
          <a:lstStyle/>
          <a:p>
            <a:pPr marL="0" indent="0" algn="just">
              <a:buNone/>
            </a:pPr>
            <a:r>
              <a:rPr lang="es-ES" sz="2800" dirty="0">
                <a:solidFill>
                  <a:schemeClr val="accent2"/>
                </a:solidFill>
                <a:latin typeface="Arial Narrow"/>
                <a:cs typeface="Arial Narrow"/>
              </a:rPr>
              <a:t>Contenido preceptivo de la rendición de cuentas final</a:t>
            </a:r>
          </a:p>
          <a:p>
            <a:pPr marL="0" indent="0" algn="just">
              <a:buNone/>
            </a:pPr>
            <a:r>
              <a:rPr lang="es-ES" sz="2800" dirty="0">
                <a:latin typeface="Arial Narrow"/>
                <a:cs typeface="Arial Narrow"/>
              </a:rPr>
              <a:t>	</a:t>
            </a:r>
            <a:r>
              <a:rPr lang="es-ES" sz="2400" dirty="0">
                <a:latin typeface="Arial Narrow"/>
                <a:cs typeface="Arial Narrow"/>
              </a:rPr>
              <a:t>Dos cuestiones han de constituir el contenido del informe de rendición de cuentas y son aquéllas que se anudan a las funciones atribuidas a la administración concursal y al fin último del proceso concursal: </a:t>
            </a:r>
          </a:p>
          <a:p>
            <a:pPr algn="just"/>
            <a:r>
              <a:rPr lang="es-ES" sz="2400" dirty="0">
                <a:latin typeface="Arial Narrow"/>
                <a:cs typeface="Arial Narrow"/>
              </a:rPr>
              <a:t>Dación de cuenta de las actuaciones acometidas en el ejercicio de las facultades de administración y de disposición que le han sido encomendadas a la administración concursal (</a:t>
            </a:r>
            <a:r>
              <a:rPr lang="es-ES" sz="2400" b="1" dirty="0">
                <a:latin typeface="Arial Narrow"/>
                <a:cs typeface="Arial Narrow"/>
              </a:rPr>
              <a:t>PARTE EXPLICATIVA</a:t>
            </a:r>
            <a:r>
              <a:rPr lang="es-ES" sz="2400" dirty="0">
                <a:latin typeface="Arial Narrow"/>
                <a:cs typeface="Arial Narrow"/>
              </a:rPr>
              <a:t>)</a:t>
            </a:r>
          </a:p>
          <a:p>
            <a:pPr algn="just"/>
            <a:r>
              <a:rPr lang="es-ES" sz="2400" dirty="0">
                <a:latin typeface="Arial Narrow"/>
                <a:cs typeface="Arial Narrow"/>
              </a:rPr>
              <a:t>Suministrar información sobre el resultado de las operaciones realizadas para el pago a los  acreedores, con expresión del saldo final </a:t>
            </a:r>
            <a:r>
              <a:rPr lang="es-ES" sz="2400" b="1" dirty="0">
                <a:latin typeface="Arial Narrow"/>
                <a:cs typeface="Arial Narrow"/>
              </a:rPr>
              <a:t>(PARTE NUMÉRICA)</a:t>
            </a:r>
            <a:endParaRPr lang="es-ES" sz="2400" b="1" dirty="0">
              <a:solidFill>
                <a:srgbClr val="000000"/>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950148130"/>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r>
              <a:rPr lang="es-ES" sz="3200" b="1" dirty="0">
                <a:solidFill>
                  <a:schemeClr val="accent6">
                    <a:lumMod val="75000"/>
                  </a:schemeClr>
                </a:solidFill>
                <a:latin typeface="Arial Narrow"/>
                <a:cs typeface="Arial Narrow"/>
              </a:rPr>
              <a:t>Contenido preceptivo de la rendición de cuentas final</a:t>
            </a:r>
            <a:endParaRPr lang="es-ES" sz="3200" b="1" dirty="0">
              <a:solidFill>
                <a:schemeClr val="accent6">
                  <a:lumMod val="75000"/>
                </a:schemeClr>
              </a:solidFill>
            </a:endParaRPr>
          </a:p>
        </p:txBody>
      </p:sp>
      <p:sp>
        <p:nvSpPr>
          <p:cNvPr id="3" name="2 Marcador de contenido"/>
          <p:cNvSpPr>
            <a:spLocks noGrp="1"/>
          </p:cNvSpPr>
          <p:nvPr>
            <p:ph idx="1"/>
          </p:nvPr>
        </p:nvSpPr>
        <p:spPr>
          <a:xfrm>
            <a:off x="395536" y="980728"/>
            <a:ext cx="8229600" cy="5400600"/>
          </a:xfrm>
        </p:spPr>
        <p:txBody>
          <a:bodyPr>
            <a:normAutofit/>
          </a:bodyPr>
          <a:lstStyle/>
          <a:p>
            <a:pPr lvl="1" indent="-342900" algn="just"/>
            <a:r>
              <a:rPr lang="es-ES" sz="2200" b="1" dirty="0">
                <a:latin typeface="Arial Narrow"/>
                <a:cs typeface="Arial Narrow"/>
              </a:rPr>
              <a:t>No es indispensable aportar como anexa al informe de rendición de cuentas la documentación acreditativa </a:t>
            </a:r>
            <a:r>
              <a:rPr lang="es-ES" sz="2200" dirty="0">
                <a:latin typeface="Arial Narrow"/>
                <a:cs typeface="Arial Narrow"/>
              </a:rPr>
              <a:t>de todos los pagos realizados y de todos los gastos que se han ido generando en el concurso:</a:t>
            </a:r>
          </a:p>
          <a:p>
            <a:pPr lvl="2" indent="-342900" algn="just"/>
            <a:r>
              <a:rPr lang="es-ES" sz="2200" dirty="0">
                <a:latin typeface="Arial Narrow"/>
                <a:cs typeface="Arial Narrow"/>
              </a:rPr>
              <a:t>En los informes trimestrales de liquidación se ha facilitado información suficiente sobre el estado de las operaciones y sobre los restantes extremos a que alude el artículo 152.1 LC </a:t>
            </a:r>
          </a:p>
          <a:p>
            <a:pPr lvl="2" indent="-342900" algn="just"/>
            <a:r>
              <a:rPr lang="es-ES" sz="2200" dirty="0">
                <a:latin typeface="Arial Narrow"/>
                <a:cs typeface="Arial Narrow"/>
              </a:rPr>
              <a:t>La propia dicción del artículo 181, apartado 3, LC permite deducir cierto automatismo en la aprobación de la rendición de cuentas, si no se formulase oposición razonada </a:t>
            </a:r>
            <a:endParaRPr lang="es-ES" sz="2200" dirty="0">
              <a:solidFill>
                <a:srgbClr val="000000"/>
              </a:solidFill>
              <a:latin typeface="Arial Narrow"/>
              <a:cs typeface="Arial Narrow"/>
            </a:endParaRPr>
          </a:p>
          <a:p>
            <a:pPr algn="just"/>
            <a:r>
              <a:rPr lang="es-ES" sz="2200" dirty="0">
                <a:latin typeface="Arial Narrow"/>
                <a:cs typeface="Arial Narrow"/>
              </a:rPr>
              <a:t>La SAP de Pontevedra de 2 de marzo de 2017, así lo establece, con alguna matización para las operaciones que susciten controversia: “</a:t>
            </a:r>
            <a:r>
              <a:rPr lang="es-ES" sz="2200" i="1" dirty="0">
                <a:latin typeface="Arial Narrow"/>
                <a:cs typeface="Arial Narrow"/>
              </a:rPr>
              <a:t>Ninguna norma impone que se adjunte a la rendición de cuentas la contabilidad de la empresa, como tampoco los contratos, facturas y demás documentación que sirva de soporte a las distintas operaciones realizadas”.</a:t>
            </a:r>
            <a:r>
              <a:rPr lang="es-ES" sz="2200" dirty="0">
                <a:latin typeface="Arial Narrow"/>
                <a:cs typeface="Arial Narrow"/>
              </a:rPr>
              <a:t> </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414203683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r>
              <a:rPr lang="es-ES" sz="2400" dirty="0">
                <a:solidFill>
                  <a:srgbClr val="FF6600"/>
                </a:solidFill>
              </a:rPr>
              <a:t> </a:t>
            </a:r>
            <a:br>
              <a:rPr lang="es-ES" sz="2400" dirty="0"/>
            </a:br>
            <a:r>
              <a:rPr lang="es-ES" sz="2400" dirty="0">
                <a:solidFill>
                  <a:srgbClr val="FF6600"/>
                </a:solidFill>
              </a:rPr>
              <a:t>SUCESIÓN DE EMPRESA</a:t>
            </a:r>
            <a:r>
              <a:rPr lang="es-ES" sz="2400" dirty="0"/>
              <a:t> </a:t>
            </a:r>
          </a:p>
        </p:txBody>
      </p:sp>
      <p:sp>
        <p:nvSpPr>
          <p:cNvPr id="3075" name="2 Marcador de contenido"/>
          <p:cNvSpPr>
            <a:spLocks noGrp="1"/>
          </p:cNvSpPr>
          <p:nvPr>
            <p:ph idx="1"/>
          </p:nvPr>
        </p:nvSpPr>
        <p:spPr>
          <a:xfrm>
            <a:off x="323528" y="1340769"/>
            <a:ext cx="8229600" cy="4824536"/>
          </a:xfrm>
        </p:spPr>
        <p:txBody>
          <a:bodyPr>
            <a:normAutofit lnSpcReduction="10000"/>
          </a:bodyPr>
          <a:lstStyle/>
          <a:p>
            <a:pPr marL="0" indent="0">
              <a:buNone/>
            </a:pPr>
            <a:r>
              <a:rPr lang="es-ES" sz="2400" b="1" dirty="0"/>
              <a:t>EFECTOS LABORALES Y DE SEGURIDAD SOCIAL.- </a:t>
            </a:r>
            <a:r>
              <a:rPr lang="es-ES" sz="2400" dirty="0"/>
              <a:t>Art. 149.4 LC:</a:t>
            </a:r>
          </a:p>
          <a:p>
            <a:pPr marL="0" indent="0" algn="just">
              <a:buNone/>
            </a:pPr>
            <a:r>
              <a:rPr lang="es-ES" sz="2400" dirty="0"/>
              <a:t>“</a:t>
            </a:r>
            <a:r>
              <a:rPr lang="es-ES" sz="2200" i="1" dirty="0"/>
              <a:t>Cuando, como consecuencia de la enajenación a que se refiere la regla 1.ª del apartado 1, una </a:t>
            </a:r>
            <a:r>
              <a:rPr lang="es-ES" sz="2200" b="1" i="1" dirty="0"/>
              <a:t>entidad económica mantenga su identidad,</a:t>
            </a:r>
            <a:r>
              <a:rPr lang="es-ES" sz="2200" i="1" dirty="0"/>
              <a:t> entendida como un conjunto de medios organizados a fin de llevar a cabo una actividad económica esencial o accesoria, se considerará, </a:t>
            </a:r>
            <a:r>
              <a:rPr lang="es-ES" sz="2200" b="1" i="1" dirty="0"/>
              <a:t>a los efectos laborales y de Seguridad Social, que existe sucesión de empresa</a:t>
            </a:r>
            <a:r>
              <a:rPr lang="es-ES" sz="2200" i="1" dirty="0"/>
              <a:t>. En tal caso, el juez podrá acordar que el adquirente no se subrogue en la parte de la cuantía de los salarios o indemnizaciones pendientes de pago anteriores a la enajenación que sea asumida por el Fondo de Garantía Salarial de conformidad con el artículo 33 del Estatuto de los Trabajadores. Igualmente, para asegurar la viabilidad futura de la actividad y el mantenimiento del empleo, el cesionario y los representantes de los trabajadores podrán suscribir acuerdos para la modificación de las condiciones colectivas de trabajo” </a:t>
            </a:r>
            <a:endParaRPr lang="es-ES" sz="2200" dirty="0"/>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4</a:t>
            </a:fld>
            <a:endParaRPr lang="es-ES"/>
          </a:p>
        </p:txBody>
      </p:sp>
      <p:sp>
        <p:nvSpPr>
          <p:cNvPr id="8" name="7 Marcador de pie de página"/>
          <p:cNvSpPr>
            <a:spLocks noGrp="1"/>
          </p:cNvSpPr>
          <p:nvPr>
            <p:ph type="ftr" sz="quarter" idx="11"/>
          </p:nvPr>
        </p:nvSpPr>
        <p:spPr>
          <a:xfrm>
            <a:off x="2195736" y="6021288"/>
            <a:ext cx="6280281" cy="365125"/>
          </a:xfrm>
        </p:spPr>
        <p:txBody>
          <a:bodyPr/>
          <a:lstStyle/>
          <a:p>
            <a:pPr>
              <a:defRPr/>
            </a:pPr>
            <a:endParaRPr lang="es-ES" b="1" dirty="0"/>
          </a:p>
        </p:txBody>
      </p:sp>
    </p:spTree>
    <p:extLst>
      <p:ext uri="{BB962C8B-B14F-4D97-AF65-F5344CB8AC3E}">
        <p14:creationId xmlns:p14="http://schemas.microsoft.com/office/powerpoint/2010/main" val="997113320"/>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a:bodyPr>
          <a:lstStyle/>
          <a:p>
            <a:r>
              <a:rPr lang="es-ES" sz="3200" dirty="0">
                <a:solidFill>
                  <a:srgbClr val="FF6600"/>
                </a:solidFill>
                <a:latin typeface="Arial Narrow"/>
                <a:cs typeface="Arial Narrow"/>
              </a:rPr>
              <a:t>Materias excluidas de la rendición de cuentas final</a:t>
            </a:r>
            <a:endParaRPr lang="es-ES" sz="3200" dirty="0">
              <a:solidFill>
                <a:srgbClr val="FF6600"/>
              </a:solidFill>
            </a:endParaRPr>
          </a:p>
        </p:txBody>
      </p:sp>
      <p:sp>
        <p:nvSpPr>
          <p:cNvPr id="3" name="2 Marcador de contenido"/>
          <p:cNvSpPr>
            <a:spLocks noGrp="1"/>
          </p:cNvSpPr>
          <p:nvPr>
            <p:ph idx="1"/>
          </p:nvPr>
        </p:nvSpPr>
        <p:spPr>
          <a:xfrm>
            <a:off x="395536" y="1052736"/>
            <a:ext cx="8229600" cy="5400600"/>
          </a:xfrm>
        </p:spPr>
        <p:txBody>
          <a:bodyPr>
            <a:normAutofit lnSpcReduction="10000"/>
          </a:bodyPr>
          <a:lstStyle/>
          <a:p>
            <a:pPr lvl="1" indent="-342900" algn="just"/>
            <a:r>
              <a:rPr lang="es-ES" sz="2000" dirty="0">
                <a:latin typeface="Arial Narrow"/>
                <a:cs typeface="Arial Narrow"/>
              </a:rPr>
              <a:t>Queda excluida la posibilidad de introducir reproches relacionados con las actuaciones no ejecutadas por parte de la AC durante la tramitación del concurso. </a:t>
            </a:r>
            <a:r>
              <a:rPr lang="es-ES" sz="2000" dirty="0" err="1">
                <a:latin typeface="Arial Narrow"/>
                <a:cs typeface="Arial Narrow"/>
              </a:rPr>
              <a:t>P.e</a:t>
            </a:r>
            <a:r>
              <a:rPr lang="es-ES" sz="2000" dirty="0">
                <a:latin typeface="Arial Narrow"/>
                <a:cs typeface="Arial Narrow"/>
              </a:rPr>
              <a:t>. Acciones rescisorias, acciones de responsabilidad de terceros, acción de anulación del artículo 40.7 LC</a:t>
            </a:r>
          </a:p>
          <a:p>
            <a:pPr lvl="1" indent="-342900" algn="just"/>
            <a:r>
              <a:rPr lang="es-ES" sz="2000" dirty="0">
                <a:latin typeface="Arial Narrow"/>
                <a:cs typeface="Arial Narrow"/>
              </a:rPr>
              <a:t>Otras amonestaciones suelen conectarse con el cese de actividad de la concursada o con la venta de activos en fase común y en liquidación, pero carecen igualmente de encaje en este cauce, pues vienen referidas a la escasa rentabilidad económica de las decisiones adoptadas</a:t>
            </a:r>
          </a:p>
          <a:p>
            <a:pPr marL="400050" lvl="1" indent="0" algn="just">
              <a:buNone/>
            </a:pPr>
            <a:endParaRPr lang="es-ES" sz="2000" dirty="0">
              <a:latin typeface="Arial Narrow"/>
              <a:cs typeface="Arial Narrow"/>
            </a:endParaRPr>
          </a:p>
          <a:p>
            <a:pPr marL="400050" lvl="1" indent="0" algn="just">
              <a:buNone/>
            </a:pPr>
            <a:r>
              <a:rPr lang="es-ES" sz="2000" dirty="0">
                <a:latin typeface="Arial Narrow"/>
                <a:cs typeface="Arial Narrow"/>
              </a:rPr>
              <a:t>	SAP de Valencia de 29 de enero de 2014, [PROV 2014/105890] </a:t>
            </a:r>
            <a:r>
              <a:rPr lang="es-ES" sz="2000" i="1" dirty="0">
                <a:latin typeface="Arial Narrow"/>
                <a:cs typeface="Arial Narrow"/>
              </a:rPr>
              <a:t>"... </a:t>
            </a:r>
            <a:r>
              <a:rPr lang="es-ES" sz="2000" b="1" i="1" dirty="0">
                <a:latin typeface="Arial Narrow"/>
                <a:cs typeface="Arial Narrow"/>
              </a:rPr>
              <a:t>la parte demandante no impugna en sí mismo las cuentas rendidas por el Administrador Concursal, pues no discute sus partidas</a:t>
            </a:r>
            <a:r>
              <a:rPr lang="es-ES" sz="2000" i="1" dirty="0">
                <a:latin typeface="Arial Narrow"/>
                <a:cs typeface="Arial Narrow"/>
              </a:rPr>
              <a:t>, conceptos, cantidades ingresadas y sumas pagadas, acreedores a las que han ido destinados; no imputa falta de justificación o realidad de las mismas o que carezcan de soporte justificativo y por consiguiente las rendidas por </a:t>
            </a:r>
            <a:r>
              <a:rPr lang="es-ES" sz="2000" i="1" dirty="0" err="1">
                <a:latin typeface="Arial Narrow"/>
                <a:cs typeface="Arial Narrow"/>
              </a:rPr>
              <a:t>Gines</a:t>
            </a:r>
            <a:r>
              <a:rPr lang="es-ES" sz="2000" i="1" dirty="0">
                <a:latin typeface="Arial Narrow"/>
                <a:cs typeface="Arial Narrow"/>
              </a:rPr>
              <a:t>, Administrador Concursal, están presentadas y justificadas, </a:t>
            </a:r>
            <a:r>
              <a:rPr lang="es-ES" sz="2000" b="1" i="1" dirty="0">
                <a:latin typeface="Arial Narrow"/>
                <a:cs typeface="Arial Narrow"/>
              </a:rPr>
              <a:t>razón por la que entendemos que la rendición resulta correcta y no puede ser negada su aprobación</a:t>
            </a:r>
            <a:r>
              <a:rPr lang="es-ES" sz="2000" i="1" dirty="0">
                <a:latin typeface="Arial Narrow"/>
                <a:cs typeface="Arial Narrow"/>
              </a:rPr>
              <a:t>, porque son correctas y reales</a:t>
            </a:r>
            <a:r>
              <a:rPr lang="es-ES" sz="2000" dirty="0">
                <a:latin typeface="Arial Narrow"/>
                <a:cs typeface="Arial Narrow"/>
              </a:rPr>
              <a:t>”.</a:t>
            </a:r>
          </a:p>
          <a:p>
            <a:pPr lvl="1" indent="-342900" algn="just"/>
            <a:endParaRPr lang="es-ES" sz="2000" dirty="0">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169471186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a:bodyPr>
          <a:lstStyle/>
          <a:p>
            <a:r>
              <a:rPr lang="es-ES" sz="3200" dirty="0">
                <a:solidFill>
                  <a:srgbClr val="FF6600"/>
                </a:solidFill>
                <a:latin typeface="Arial Narrow"/>
                <a:cs typeface="Arial Narrow"/>
              </a:rPr>
              <a:t>Materias excluidas de la rendición de cuentas final</a:t>
            </a:r>
            <a:endParaRPr lang="es-ES" sz="3200" dirty="0">
              <a:solidFill>
                <a:srgbClr val="FF6600"/>
              </a:solidFill>
            </a:endParaRPr>
          </a:p>
        </p:txBody>
      </p:sp>
      <p:sp>
        <p:nvSpPr>
          <p:cNvPr id="3" name="2 Marcador de contenido"/>
          <p:cNvSpPr>
            <a:spLocks noGrp="1"/>
          </p:cNvSpPr>
          <p:nvPr>
            <p:ph idx="1"/>
          </p:nvPr>
        </p:nvSpPr>
        <p:spPr>
          <a:xfrm>
            <a:off x="395536" y="1052736"/>
            <a:ext cx="8229600" cy="5328592"/>
          </a:xfrm>
        </p:spPr>
        <p:txBody>
          <a:bodyPr>
            <a:normAutofit/>
          </a:bodyPr>
          <a:lstStyle/>
          <a:p>
            <a:pPr marL="400050" lvl="1" indent="0" algn="just">
              <a:buNone/>
            </a:pPr>
            <a:r>
              <a:rPr lang="es-ES" sz="2400" b="1" dirty="0">
                <a:solidFill>
                  <a:srgbClr val="C0504D"/>
                </a:solidFill>
                <a:latin typeface="Arial Narrow"/>
                <a:cs typeface="Arial Narrow"/>
              </a:rPr>
              <a:t>COMPOSICIÓN DE MASA ACTIVA Y PASIVA:</a:t>
            </a:r>
            <a:r>
              <a:rPr lang="es-ES" sz="2400" dirty="0">
                <a:solidFill>
                  <a:srgbClr val="C0504D"/>
                </a:solidFill>
                <a:latin typeface="Arial Narrow"/>
                <a:cs typeface="Arial Narrow"/>
              </a:rPr>
              <a:t> </a:t>
            </a:r>
            <a:r>
              <a:rPr lang="es-ES" sz="2400" dirty="0">
                <a:latin typeface="Arial Narrow"/>
                <a:cs typeface="Arial Narrow"/>
              </a:rPr>
              <a:t>preclusión por pertenecer a fases anteriores del concurso</a:t>
            </a:r>
          </a:p>
          <a:p>
            <a:pPr marL="400050" lvl="1" indent="0" algn="just">
              <a:buNone/>
            </a:pPr>
            <a:r>
              <a:rPr lang="es-ES_tradnl" sz="2400" dirty="0">
                <a:latin typeface="Arial Narrow"/>
                <a:cs typeface="Arial Narrow"/>
              </a:rPr>
              <a:t>La SAP de Pontevedra de 2 de marzo de 2017 manifiesta que “</a:t>
            </a:r>
            <a:r>
              <a:rPr lang="es-ES" sz="2400" i="1" dirty="0">
                <a:latin typeface="Arial Narrow"/>
                <a:cs typeface="Arial Narrow"/>
              </a:rPr>
              <a:t>en relación con la idoneidad del cauce previsto en el art. 181 LC para otras cuestiones de mayor alcance, como la procedencia de acciones judiciales, el reconocimiento de créditos o la reordenación de pagos, la jurisprudencia menor coincide en que </a:t>
            </a:r>
            <a:r>
              <a:rPr lang="es-ES" sz="2400" b="1" i="1" dirty="0">
                <a:latin typeface="Arial Narrow"/>
                <a:cs typeface="Arial Narrow"/>
              </a:rPr>
              <a:t>no cabe plantear cuestiones relativas a la composición de la masa activa o pasiva fijada en textos definitivos, ya relativo a reconocimiento ya a la calificación de los créditos concursales </a:t>
            </a:r>
            <a:r>
              <a:rPr lang="es-ES" sz="2400" i="1" dirty="0">
                <a:latin typeface="Arial Narrow"/>
                <a:cs typeface="Arial Narrow"/>
              </a:rPr>
              <a:t>(SAP Madrid, sec. 28ª, 127/2011, de 15 de abril; SAP Vizcaya, sec. 4ª, 643/2014, de 14 de noviembre, o SAP Murcia, sec. 4ª, 745/2015, de 17 de diciembre)”</a:t>
            </a:r>
            <a:endParaRPr lang="es-ES" sz="2400" dirty="0">
              <a:latin typeface="Arial Narrow"/>
              <a:cs typeface="Arial Narrow"/>
            </a:endParaRPr>
          </a:p>
          <a:p>
            <a:pPr marL="400050" lvl="1" indent="0" algn="just">
              <a:buNone/>
            </a:pPr>
            <a:endParaRPr lang="es-ES" sz="2000" dirty="0">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2023956476"/>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r>
              <a:rPr lang="es-ES" sz="3200" dirty="0">
                <a:solidFill>
                  <a:srgbClr val="FF6600"/>
                </a:solidFill>
                <a:latin typeface="Arial Narrow"/>
                <a:cs typeface="Arial Narrow"/>
              </a:rPr>
              <a:t>Materias susceptibles de formar parte de la oposición a la rendición de cuentas final</a:t>
            </a:r>
            <a:endParaRPr lang="es-ES" sz="3200" dirty="0">
              <a:solidFill>
                <a:srgbClr val="FF6600"/>
              </a:solidFill>
            </a:endParaRPr>
          </a:p>
        </p:txBody>
      </p:sp>
      <p:sp>
        <p:nvSpPr>
          <p:cNvPr id="3" name="2 Marcador de contenido"/>
          <p:cNvSpPr>
            <a:spLocks noGrp="1"/>
          </p:cNvSpPr>
          <p:nvPr>
            <p:ph idx="1"/>
          </p:nvPr>
        </p:nvSpPr>
        <p:spPr>
          <a:xfrm>
            <a:off x="395536" y="1196752"/>
            <a:ext cx="8229600" cy="5184576"/>
          </a:xfrm>
        </p:spPr>
        <p:txBody>
          <a:bodyPr>
            <a:normAutofit/>
          </a:bodyPr>
          <a:lstStyle/>
          <a:p>
            <a:pPr marL="400050" lvl="1" indent="0" algn="just">
              <a:buNone/>
            </a:pPr>
            <a:r>
              <a:rPr lang="es-ES" sz="2200" b="1" dirty="0">
                <a:solidFill>
                  <a:srgbClr val="C0504D"/>
                </a:solidFill>
                <a:latin typeface="Arial Narrow"/>
                <a:cs typeface="Arial Narrow"/>
              </a:rPr>
              <a:t>RECONOCIMIENTO Y PAGO DE CRÉDITOS CONTRA LA MASA</a:t>
            </a:r>
            <a:endParaRPr lang="es-ES" sz="2200" dirty="0">
              <a:solidFill>
                <a:srgbClr val="C0504D"/>
              </a:solidFill>
              <a:latin typeface="Arial Narrow"/>
              <a:cs typeface="Arial Narrow"/>
            </a:endParaRPr>
          </a:p>
          <a:p>
            <a:pPr marL="0" indent="0" algn="just">
              <a:buNone/>
            </a:pPr>
            <a:r>
              <a:rPr lang="es-ES" sz="2400" dirty="0">
                <a:latin typeface="Arial Narrow"/>
                <a:cs typeface="Arial Narrow"/>
              </a:rPr>
              <a:t>Artículo 84.4 LC: no establece un límite </a:t>
            </a:r>
            <a:r>
              <a:rPr lang="es-ES" sz="2400" dirty="0" err="1">
                <a:latin typeface="Arial Narrow"/>
                <a:cs typeface="Arial Narrow"/>
              </a:rPr>
              <a:t>preclusivo</a:t>
            </a:r>
            <a:r>
              <a:rPr lang="es-ES" sz="2400" dirty="0">
                <a:latin typeface="Arial Narrow"/>
                <a:cs typeface="Arial Narrow"/>
              </a:rPr>
              <a:t> para exigir el reconocimiento y pago de créditos contra la masa</a:t>
            </a:r>
          </a:p>
          <a:p>
            <a:pPr marL="0" indent="0" algn="just">
              <a:buNone/>
            </a:pPr>
            <a:r>
              <a:rPr lang="es-ES" sz="2200" dirty="0">
                <a:latin typeface="Arial Narrow"/>
                <a:cs typeface="Arial Narrow"/>
              </a:rPr>
              <a:t>	</a:t>
            </a:r>
            <a:r>
              <a:rPr lang="es-ES" sz="2400" dirty="0">
                <a:latin typeface="Arial Narrow"/>
                <a:cs typeface="Arial Narrow"/>
              </a:rPr>
              <a:t>La demanda habrá de interponerse “</a:t>
            </a:r>
            <a:r>
              <a:rPr lang="es-ES" sz="2400" i="1" dirty="0">
                <a:latin typeface="Arial Narrow"/>
                <a:cs typeface="Arial Narrow"/>
              </a:rPr>
              <a:t>sin dilación</a:t>
            </a:r>
            <a:r>
              <a:rPr lang="es-ES" sz="2400" dirty="0">
                <a:latin typeface="Arial Narrow"/>
                <a:cs typeface="Arial Narrow"/>
              </a:rPr>
              <a:t>”:</a:t>
            </a:r>
          </a:p>
          <a:p>
            <a:pPr marL="0" indent="0" algn="just">
              <a:buNone/>
            </a:pPr>
            <a:r>
              <a:rPr lang="es-ES" sz="2400" dirty="0">
                <a:latin typeface="Arial Narrow"/>
                <a:cs typeface="Arial Narrow"/>
              </a:rPr>
              <a:t>	“</a:t>
            </a:r>
            <a:r>
              <a:rPr lang="es-ES" sz="2400" i="1" dirty="0">
                <a:latin typeface="Arial Narrow"/>
                <a:cs typeface="Arial Narrow"/>
              </a:rPr>
              <a:t>una cosa es que el crédito contra la masa se pueda reconocer una vez se comunique, y otra distinta es que ese reconocimiento habilite para dejar sin efecto los pagos previamente realizados. Es decir, podrá acceder al concurso el crédito contra la masa, y podrá hacer valer sus derechos desde entonces, pero deberá asumir las consecuencias de no haberlo comunicado antes, y en consecuencia debe soportar los pagos ya efectuados de créditos previamente reconocidos y consentidos” (</a:t>
            </a:r>
            <a:r>
              <a:rPr lang="es-ES" sz="2400" dirty="0">
                <a:latin typeface="Arial Narrow"/>
                <a:cs typeface="Arial Narrow"/>
              </a:rPr>
              <a:t>SAP de Murcia nº 745/2015, de 17 de diciembre)</a:t>
            </a:r>
          </a:p>
          <a:p>
            <a:pPr marL="0" indent="0" algn="just">
              <a:buNone/>
            </a:pPr>
            <a:r>
              <a:rPr lang="es-ES" sz="2400" dirty="0">
                <a:latin typeface="Arial Narrow"/>
                <a:cs typeface="Arial Narrow"/>
              </a:rPr>
              <a:t>	</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116877075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r>
              <a:rPr lang="es-ES" sz="3200" dirty="0">
                <a:solidFill>
                  <a:srgbClr val="FF6600"/>
                </a:solidFill>
                <a:latin typeface="Arial Narrow"/>
                <a:cs typeface="Arial Narrow"/>
              </a:rPr>
              <a:t>Materias susceptibles de formar parte de la oposición a la rendición de cuentas final</a:t>
            </a:r>
            <a:endParaRPr lang="es-ES" sz="3200" dirty="0">
              <a:solidFill>
                <a:srgbClr val="FF6600"/>
              </a:solidFill>
            </a:endParaRPr>
          </a:p>
        </p:txBody>
      </p:sp>
      <p:sp>
        <p:nvSpPr>
          <p:cNvPr id="3" name="2 Marcador de contenido"/>
          <p:cNvSpPr>
            <a:spLocks noGrp="1"/>
          </p:cNvSpPr>
          <p:nvPr>
            <p:ph idx="1"/>
          </p:nvPr>
        </p:nvSpPr>
        <p:spPr>
          <a:xfrm>
            <a:off x="395536" y="1412776"/>
            <a:ext cx="8229600" cy="4968552"/>
          </a:xfrm>
        </p:spPr>
        <p:txBody>
          <a:bodyPr>
            <a:normAutofit/>
          </a:bodyPr>
          <a:lstStyle/>
          <a:p>
            <a:pPr marL="400050" lvl="1" indent="0" algn="just">
              <a:buNone/>
            </a:pPr>
            <a:r>
              <a:rPr lang="es-ES" sz="2200" b="1" dirty="0">
                <a:solidFill>
                  <a:srgbClr val="C0504D"/>
                </a:solidFill>
              </a:rPr>
              <a:t>DISCUSIÓN DEL ORDEN DE PRELACIÓN EN LOS PAGOS </a:t>
            </a:r>
          </a:p>
          <a:p>
            <a:pPr lvl="1" indent="-342900" algn="just"/>
            <a:r>
              <a:rPr lang="es-ES" sz="2400" dirty="0">
                <a:latin typeface="Arial Narrow"/>
                <a:cs typeface="Arial Narrow"/>
              </a:rPr>
              <a:t>El adecuado control del respeto del orden de pagos establecido en la Ley Concursal exigirá que la rendición de cuentas contenga información suficiente sobre este extremo, lo que constituye una manifestación del requisito establecido en el artículo 181, apartado 1, LC</a:t>
            </a:r>
          </a:p>
          <a:p>
            <a:pPr lvl="1" indent="-342900" algn="just"/>
            <a:r>
              <a:rPr lang="es-ES" sz="2400" dirty="0">
                <a:latin typeface="Arial Narrow"/>
                <a:cs typeface="Arial Narrow"/>
              </a:rPr>
              <a:t>Esta información detallada ha de facilitarse al tiempo de elaborar el informe de rendición final de cuentas y no a la vista de las manifestaciones que lleven a cabo el deudor y los acreedores dentro del plazo de quince días que les concede el artículo 181, apartado 2, LC, para formular oposición (SJM nº 1 de Bilbao de fecha 1 de febrero de 2016, [JUR 2016/88026] )</a:t>
            </a:r>
            <a:endParaRPr lang="es-ES" sz="2200" b="1" dirty="0">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730595459"/>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pPr lvl="1" algn="ctr" rtl="0">
              <a:spcBef>
                <a:spcPct val="0"/>
              </a:spcBef>
            </a:pPr>
            <a:r>
              <a:rPr lang="es-ES" sz="2200" b="1" dirty="0">
                <a:solidFill>
                  <a:schemeClr val="accent6">
                    <a:lumMod val="75000"/>
                  </a:schemeClr>
                </a:solidFill>
              </a:rPr>
              <a:t>DISCUSIÓN DEL ORDEN DE PRELACIÓN EN LOS PAGOS </a:t>
            </a:r>
            <a:br>
              <a:rPr lang="es-ES" sz="2200" b="1" dirty="0"/>
            </a:br>
            <a:endParaRPr lang="es-ES" sz="3200" dirty="0">
              <a:solidFill>
                <a:srgbClr val="FF6600"/>
              </a:solidFill>
            </a:endParaRPr>
          </a:p>
        </p:txBody>
      </p:sp>
      <p:sp>
        <p:nvSpPr>
          <p:cNvPr id="3" name="2 Marcador de contenido"/>
          <p:cNvSpPr>
            <a:spLocks noGrp="1"/>
          </p:cNvSpPr>
          <p:nvPr>
            <p:ph idx="1"/>
          </p:nvPr>
        </p:nvSpPr>
        <p:spPr>
          <a:xfrm>
            <a:off x="395536" y="764704"/>
            <a:ext cx="8229600" cy="5616624"/>
          </a:xfrm>
        </p:spPr>
        <p:txBody>
          <a:bodyPr>
            <a:normAutofit/>
          </a:bodyPr>
          <a:lstStyle/>
          <a:p>
            <a:pPr lvl="1" indent="-342900" algn="just"/>
            <a:r>
              <a:rPr lang="es-ES" sz="2400" dirty="0">
                <a:latin typeface="Arial Narrow"/>
                <a:cs typeface="Arial Narrow"/>
              </a:rPr>
              <a:t>En lo que respecta al </a:t>
            </a:r>
            <a:r>
              <a:rPr lang="es-ES" sz="2400" b="1" dirty="0">
                <a:latin typeface="Arial Narrow"/>
                <a:cs typeface="Arial Narrow"/>
              </a:rPr>
              <a:t>pago de créditos contra la masa</a:t>
            </a:r>
            <a:r>
              <a:rPr lang="es-ES" sz="2400" dirty="0">
                <a:latin typeface="Arial Narrow"/>
                <a:cs typeface="Arial Narrow"/>
              </a:rPr>
              <a:t>, la Ley Concursal distingue en función de que la masa activa sea o no suficiente para el pago de la totalidad de los créditos contra la masa: entrará en juego el orden de prelación del artículo 84.3 LC o del artículo 176 </a:t>
            </a:r>
            <a:r>
              <a:rPr lang="es-ES" sz="2400" i="1" dirty="0">
                <a:latin typeface="Arial Narrow"/>
                <a:cs typeface="Arial Narrow"/>
              </a:rPr>
              <a:t>bis</a:t>
            </a:r>
            <a:r>
              <a:rPr lang="es-ES" sz="2400" dirty="0">
                <a:latin typeface="Arial Narrow"/>
                <a:cs typeface="Arial Narrow"/>
              </a:rPr>
              <a:t>, apartado 2, LC</a:t>
            </a:r>
          </a:p>
          <a:p>
            <a:pPr lvl="1" indent="-342900" algn="just"/>
            <a:r>
              <a:rPr lang="es-ES" sz="2400" dirty="0">
                <a:latin typeface="Arial Narrow"/>
                <a:cs typeface="Arial Narrow"/>
              </a:rPr>
              <a:t>El hecho de que el </a:t>
            </a:r>
            <a:r>
              <a:rPr lang="es-ES" sz="2400" b="1" dirty="0">
                <a:latin typeface="Arial Narrow"/>
                <a:cs typeface="Arial Narrow"/>
              </a:rPr>
              <a:t>plan de liquidación </a:t>
            </a:r>
            <a:r>
              <a:rPr lang="es-ES" sz="2400" dirty="0">
                <a:latin typeface="Arial Narrow"/>
                <a:cs typeface="Arial Narrow"/>
              </a:rPr>
              <a:t>se aprobara con un determinado orden de pagos sin impugnación, no puede servir para amparar la alteración practicada por la administración concursal: “</a:t>
            </a:r>
            <a:r>
              <a:rPr lang="es-ES" sz="2400" i="1" dirty="0">
                <a:latin typeface="Arial Narrow"/>
                <a:cs typeface="Arial Narrow"/>
              </a:rPr>
              <a:t>no puede sostenerse que el plan de liquidación pueda producir un efecto vinculante en relación al orden y prelación de pagos de créditos contra la masa” (</a:t>
            </a:r>
            <a:r>
              <a:rPr lang="es-ES" sz="2400" dirty="0">
                <a:latin typeface="Arial Narrow"/>
                <a:cs typeface="Arial Narrow"/>
              </a:rPr>
              <a:t>SAP de Valencia nº 660/2016, de 11 de mayo, [JUR 2016/214369])</a:t>
            </a:r>
            <a:endParaRPr lang="es-ES" sz="2400" b="1" dirty="0">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181032337"/>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pPr lvl="1" algn="ctr" rtl="0">
              <a:spcBef>
                <a:spcPct val="0"/>
              </a:spcBef>
            </a:pPr>
            <a:r>
              <a:rPr lang="es-ES" sz="2200" b="1" dirty="0">
                <a:solidFill>
                  <a:schemeClr val="accent6">
                    <a:lumMod val="75000"/>
                  </a:schemeClr>
                </a:solidFill>
              </a:rPr>
              <a:t>DISCUSIÓN DEL ORDEN DE PRELACIÓN EN LOS PAGOS </a:t>
            </a:r>
            <a:br>
              <a:rPr lang="es-ES" sz="2200" b="1" dirty="0"/>
            </a:br>
            <a:endParaRPr lang="es-ES" sz="3200" dirty="0">
              <a:solidFill>
                <a:srgbClr val="FF6600"/>
              </a:solidFill>
            </a:endParaRPr>
          </a:p>
        </p:txBody>
      </p:sp>
      <p:sp>
        <p:nvSpPr>
          <p:cNvPr id="3" name="2 Marcador de contenido"/>
          <p:cNvSpPr>
            <a:spLocks noGrp="1"/>
          </p:cNvSpPr>
          <p:nvPr>
            <p:ph idx="1"/>
          </p:nvPr>
        </p:nvSpPr>
        <p:spPr>
          <a:xfrm>
            <a:off x="395536" y="764704"/>
            <a:ext cx="8496944" cy="5616624"/>
          </a:xfrm>
        </p:spPr>
        <p:txBody>
          <a:bodyPr>
            <a:normAutofit lnSpcReduction="10000"/>
          </a:bodyPr>
          <a:lstStyle/>
          <a:p>
            <a:pPr marL="400050" lvl="1" indent="0" algn="just">
              <a:buNone/>
            </a:pPr>
            <a:r>
              <a:rPr lang="es-ES" sz="2400" b="1" dirty="0">
                <a:latin typeface="Arial Narrow"/>
                <a:cs typeface="Arial Narrow"/>
              </a:rPr>
              <a:t>No toda alteración del orden de prelación en el pago de los créditos contra la masa ha de conducir a la desaprobación </a:t>
            </a:r>
            <a:r>
              <a:rPr lang="es-ES" sz="2400" dirty="0">
                <a:latin typeface="Arial Narrow"/>
                <a:cs typeface="Arial Narrow"/>
              </a:rPr>
              <a:t>de la rendición de cuentas: existen ciertos </a:t>
            </a:r>
            <a:r>
              <a:rPr lang="es-ES" sz="2400" b="1" dirty="0">
                <a:latin typeface="Arial Narrow"/>
                <a:cs typeface="Arial Narrow"/>
              </a:rPr>
              <a:t>factores a tener en cuenta </a:t>
            </a:r>
            <a:r>
              <a:rPr lang="es-ES" sz="2400" dirty="0">
                <a:latin typeface="Arial Narrow"/>
                <a:cs typeface="Arial Narrow"/>
              </a:rPr>
              <a:t>que podrán motivar la desestimación de la infracción alegada por el acreedor y la consiguiente desestimación de la oposición a la rendición. </a:t>
            </a:r>
          </a:p>
          <a:p>
            <a:pPr marL="400050" lvl="1" indent="0" algn="just">
              <a:buNone/>
            </a:pPr>
            <a:r>
              <a:rPr lang="es-ES" sz="2400" dirty="0">
                <a:latin typeface="Arial Narrow"/>
                <a:cs typeface="Arial Narrow"/>
              </a:rPr>
              <a:t>	De los factores que habrán de ponderarse necesariamente al tiempo de resolver la oposición a la rendición final de cuentas destacan:</a:t>
            </a:r>
          </a:p>
          <a:p>
            <a:pPr lvl="2" indent="-342900" algn="just"/>
            <a:r>
              <a:rPr lang="es-ES" sz="2200" dirty="0">
                <a:latin typeface="Arial Narrow"/>
                <a:cs typeface="Arial Narrow"/>
              </a:rPr>
              <a:t>la extemporaneidad de la impugnación</a:t>
            </a:r>
          </a:p>
          <a:p>
            <a:pPr lvl="2" indent="-342900" algn="just"/>
            <a:r>
              <a:rPr lang="es-ES" sz="2200" dirty="0">
                <a:latin typeface="Arial Narrow"/>
                <a:cs typeface="Arial Narrow"/>
              </a:rPr>
              <a:t>la buena fe</a:t>
            </a:r>
          </a:p>
          <a:p>
            <a:pPr lvl="2" indent="-342900" algn="just"/>
            <a:r>
              <a:rPr lang="es-ES" sz="2200" dirty="0">
                <a:latin typeface="Arial Narrow"/>
                <a:cs typeface="Arial Narrow"/>
              </a:rPr>
              <a:t>la doctrina de los actos propios</a:t>
            </a:r>
          </a:p>
          <a:p>
            <a:pPr marL="800100" lvl="2" indent="0" algn="just">
              <a:buNone/>
            </a:pPr>
            <a:r>
              <a:rPr lang="es-ES" sz="2200" dirty="0">
                <a:latin typeface="Arial Narrow"/>
                <a:cs typeface="Arial Narrow"/>
              </a:rPr>
              <a:t>La </a:t>
            </a:r>
            <a:r>
              <a:rPr lang="es-ES" sz="2000" dirty="0">
                <a:latin typeface="Arial Narrow"/>
                <a:cs typeface="Arial Narrow"/>
              </a:rPr>
              <a:t>SAP de Murcia de 17 de diciembre de 2015 invoca “</a:t>
            </a:r>
            <a:r>
              <a:rPr lang="es-ES" sz="2000" i="1" dirty="0">
                <a:latin typeface="Arial Narrow"/>
                <a:cs typeface="Arial Narrow"/>
              </a:rPr>
              <a:t>esenciales razones de seguridad jurídica</a:t>
            </a:r>
            <a:r>
              <a:rPr lang="es-ES" sz="2000" dirty="0">
                <a:latin typeface="Arial Narrow"/>
                <a:cs typeface="Arial Narrow"/>
              </a:rPr>
              <a:t>”, que impiden que se puedan reiterar aspectos que ya quedaron zanjados en el concurso o que pudieron ser debidamente cuestionados</a:t>
            </a:r>
            <a:endParaRPr lang="es-ES" sz="2200" dirty="0">
              <a:latin typeface="Arial Narrow"/>
              <a:cs typeface="Arial Narrow"/>
            </a:endParaRPr>
          </a:p>
          <a:p>
            <a:pPr lvl="1" indent="-342900" algn="just"/>
            <a:endParaRPr lang="es-ES" sz="2200" b="1" dirty="0">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1771205429"/>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r>
              <a:rPr lang="es-ES" sz="3200" b="1" dirty="0">
                <a:solidFill>
                  <a:srgbClr val="FF6600"/>
                </a:solidFill>
                <a:latin typeface="Arial Narrow"/>
                <a:cs typeface="Arial Narrow"/>
              </a:rPr>
              <a:t>La desaprobación de la rendición de cuentas y sus consecuencias</a:t>
            </a:r>
            <a:endParaRPr lang="es-ES" sz="3200" b="1" dirty="0">
              <a:solidFill>
                <a:srgbClr val="FF6600"/>
              </a:solidFill>
            </a:endParaRPr>
          </a:p>
        </p:txBody>
      </p:sp>
      <p:sp>
        <p:nvSpPr>
          <p:cNvPr id="3" name="2 Marcador de contenido"/>
          <p:cNvSpPr>
            <a:spLocks noGrp="1"/>
          </p:cNvSpPr>
          <p:nvPr>
            <p:ph idx="1"/>
          </p:nvPr>
        </p:nvSpPr>
        <p:spPr>
          <a:xfrm>
            <a:off x="395536" y="1412776"/>
            <a:ext cx="8229600" cy="4968552"/>
          </a:xfrm>
        </p:spPr>
        <p:txBody>
          <a:bodyPr>
            <a:normAutofit/>
          </a:bodyPr>
          <a:lstStyle/>
          <a:p>
            <a:pPr lvl="1" indent="-342900" algn="just"/>
            <a:r>
              <a:rPr lang="es-ES" sz="2400" dirty="0">
                <a:latin typeface="Arial Narrow"/>
                <a:cs typeface="Arial Narrow"/>
              </a:rPr>
              <a:t>La aprobación de la rendición de cuentas se convierte en automática ante la </a:t>
            </a:r>
            <a:r>
              <a:rPr lang="es-ES" sz="2400" b="1" dirty="0">
                <a:latin typeface="Arial Narrow"/>
                <a:cs typeface="Arial Narrow"/>
              </a:rPr>
              <a:t>inexistencia de oposición</a:t>
            </a:r>
            <a:r>
              <a:rPr lang="es-ES" sz="2400" dirty="0">
                <a:latin typeface="Arial Narrow"/>
                <a:cs typeface="Arial Narrow"/>
              </a:rPr>
              <a:t>: el juez del concurso no puede asumir facultades inquisitivas que impliquen una desaprobación de la rendición cuyo contenido ha devenido indiscutido</a:t>
            </a:r>
          </a:p>
          <a:p>
            <a:pPr lvl="1" indent="-342900" algn="just"/>
            <a:r>
              <a:rPr lang="es-ES" sz="2400" b="1" dirty="0">
                <a:latin typeface="Arial Narrow"/>
                <a:cs typeface="Arial Narrow"/>
              </a:rPr>
              <a:t>En caso de desaprobación, </a:t>
            </a:r>
            <a:r>
              <a:rPr lang="es-ES" sz="2400" dirty="0">
                <a:latin typeface="Arial Narrow"/>
                <a:cs typeface="Arial Narrow"/>
              </a:rPr>
              <a:t>¿procede la reordenación de los pagos? Existen </a:t>
            </a:r>
            <a:r>
              <a:rPr lang="es-ES" sz="2400" b="1" dirty="0">
                <a:latin typeface="Arial Narrow"/>
                <a:cs typeface="Arial Narrow"/>
              </a:rPr>
              <a:t>dos corrientes</a:t>
            </a:r>
            <a:r>
              <a:rPr lang="es-ES" sz="2400" dirty="0">
                <a:latin typeface="Arial Narrow"/>
                <a:cs typeface="Arial Narrow"/>
              </a:rPr>
              <a:t>:</a:t>
            </a:r>
          </a:p>
          <a:p>
            <a:pPr lvl="2" indent="-342900" algn="just"/>
            <a:r>
              <a:rPr lang="es-ES" sz="2000" dirty="0">
                <a:latin typeface="Arial Narrow"/>
                <a:cs typeface="Arial Narrow"/>
              </a:rPr>
              <a:t>La primera de ellas defiende que la desaprobación de las cuentas debe conllevar la reordenación de los pagos y formular una nueva rendición de cuentas. La SAP de Vizcaya, de 6 de 23 de julio de 2010, [AC 2010/1644], </a:t>
            </a:r>
            <a:r>
              <a:rPr lang="es-ES" sz="1800" dirty="0">
                <a:latin typeface="Arial Narrow"/>
                <a:cs typeface="Arial Narrow"/>
              </a:rPr>
              <a:t>cuyo Fallo estimatorio acuerda la condena de la AC a “</a:t>
            </a:r>
            <a:r>
              <a:rPr lang="es-ES" sz="1800" i="1" dirty="0">
                <a:latin typeface="Arial Narrow"/>
                <a:cs typeface="Arial Narrow"/>
              </a:rPr>
              <a:t>la realización de las actuaciones necesarias ante los acreedores a quienes abonó indebidamente su crédito para satisfacer el crédito contra la masa que ostenta la Tesorería de la Seguridad Social</a:t>
            </a:r>
            <a:r>
              <a:rPr lang="es-ES" sz="1800" dirty="0">
                <a:latin typeface="Arial Narrow"/>
                <a:cs typeface="Arial Narrow"/>
              </a:rPr>
              <a:t>” </a:t>
            </a: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1002791080"/>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r>
              <a:rPr lang="es-ES" sz="3200" b="1" dirty="0">
                <a:solidFill>
                  <a:srgbClr val="FF6600"/>
                </a:solidFill>
                <a:latin typeface="Arial Narrow"/>
                <a:cs typeface="Arial Narrow"/>
              </a:rPr>
              <a:t>La desaprobación de la rendición de cuentas y sus consecuencias</a:t>
            </a:r>
            <a:endParaRPr lang="es-ES" sz="3200" b="1" dirty="0">
              <a:solidFill>
                <a:srgbClr val="FF6600"/>
              </a:solidFill>
            </a:endParaRPr>
          </a:p>
        </p:txBody>
      </p:sp>
      <p:sp>
        <p:nvSpPr>
          <p:cNvPr id="3" name="2 Marcador de contenido"/>
          <p:cNvSpPr>
            <a:spLocks noGrp="1"/>
          </p:cNvSpPr>
          <p:nvPr>
            <p:ph idx="1"/>
          </p:nvPr>
        </p:nvSpPr>
        <p:spPr>
          <a:xfrm>
            <a:off x="395536" y="1196752"/>
            <a:ext cx="8229600" cy="5184576"/>
          </a:xfrm>
        </p:spPr>
        <p:txBody>
          <a:bodyPr>
            <a:normAutofit lnSpcReduction="10000"/>
          </a:bodyPr>
          <a:lstStyle/>
          <a:p>
            <a:pPr lvl="1" indent="-342900" algn="just"/>
            <a:r>
              <a:rPr lang="es-ES" sz="2200" dirty="0">
                <a:latin typeface="Arial Narrow"/>
                <a:cs typeface="Arial Narrow"/>
              </a:rPr>
              <a:t>La </a:t>
            </a:r>
            <a:r>
              <a:rPr lang="es-ES" sz="2200" b="1" dirty="0">
                <a:latin typeface="Arial Narrow"/>
                <a:cs typeface="Arial Narrow"/>
              </a:rPr>
              <a:t>segunda de las corrientes</a:t>
            </a:r>
            <a:r>
              <a:rPr lang="es-ES" sz="2200" dirty="0">
                <a:latin typeface="Arial Narrow"/>
                <a:cs typeface="Arial Narrow"/>
              </a:rPr>
              <a:t> se decanta por restringir los efectos de la desaprobación de la rendición de cuentas: </a:t>
            </a:r>
            <a:r>
              <a:rPr lang="es-ES" sz="2200" b="1" dirty="0">
                <a:latin typeface="Arial Narrow"/>
                <a:cs typeface="Arial Narrow"/>
              </a:rPr>
              <a:t>no será posible acordar la reordenación de los pagos</a:t>
            </a:r>
            <a:r>
              <a:rPr lang="es-ES" sz="2200" dirty="0">
                <a:latin typeface="Arial Narrow"/>
                <a:cs typeface="Arial Narrow"/>
              </a:rPr>
              <a:t>, sin perjuicio de la acción de responsabilidad que pudiera entablarse contra la Administración Concursal en caso de alteración del orden legal de prelación en el pago de los créditos contra la masa</a:t>
            </a:r>
          </a:p>
          <a:p>
            <a:pPr lvl="1" indent="-342900" algn="just"/>
            <a:r>
              <a:rPr lang="es-ES" sz="2200" dirty="0">
                <a:latin typeface="Arial Narrow"/>
                <a:cs typeface="Arial Narrow"/>
              </a:rPr>
              <a:t>STS de 22 de julio de 2015, [RJ 2015/3289], en lo que atañe a la reordenación de los pagos, recuerda que en la solicitud del escrito de oposición, la actora suplicaba, subsidiariamente, la condena de la AC a "</a:t>
            </a:r>
            <a:r>
              <a:rPr lang="es-ES" sz="2200" i="1" dirty="0">
                <a:latin typeface="Arial Narrow"/>
                <a:cs typeface="Arial Narrow"/>
              </a:rPr>
              <a:t>incluir en la misma [información] relativa a los créditos contra la masa de terceros que los han visto satisfechos..." o "la ordenación de los pagos efectuados", o "reclamando a terceros a quienes le les abonó indebidamente su crédito para satisfacer el que ostenta la TGSS". </a:t>
            </a:r>
            <a:r>
              <a:rPr lang="es-ES" sz="2200" b="1" i="1" dirty="0">
                <a:latin typeface="Arial Narrow"/>
                <a:cs typeface="Arial Narrow"/>
              </a:rPr>
              <a:t>Tales peticiones subsidiarias no están previstas en el art. 181.4 LC</a:t>
            </a:r>
            <a:r>
              <a:rPr lang="es-ES" sz="2200" i="1" dirty="0">
                <a:latin typeface="Arial Narrow"/>
                <a:cs typeface="Arial Narrow"/>
              </a:rPr>
              <a:t>. En todo caso se tratará de actuaciones que deberá llevar a cabo la administración concursal, si procede, en la nueva rendición de cuentas”</a:t>
            </a:r>
            <a:r>
              <a:rPr lang="es-ES" sz="2200" dirty="0">
                <a:latin typeface="Arial Narrow"/>
                <a:cs typeface="Arial Narrow"/>
              </a:rPr>
              <a:t> </a:t>
            </a:r>
          </a:p>
          <a:p>
            <a:pPr lvl="1" indent="-342900" algn="just"/>
            <a:endParaRPr lang="es-ES" sz="1800" dirty="0">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4235333434"/>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normAutofit fontScale="90000"/>
          </a:bodyPr>
          <a:lstStyle/>
          <a:p>
            <a:r>
              <a:rPr lang="es-ES" sz="3200" b="1" dirty="0">
                <a:solidFill>
                  <a:srgbClr val="FF6600"/>
                </a:solidFill>
                <a:latin typeface="Arial Narrow"/>
                <a:cs typeface="Arial Narrow"/>
              </a:rPr>
              <a:t>La inhabilitación de la AC como consecuencia de la  desaprobación de la rendición de cuentas</a:t>
            </a:r>
            <a:endParaRPr lang="es-ES" sz="3200" b="1" dirty="0">
              <a:solidFill>
                <a:srgbClr val="FF6600"/>
              </a:solidFill>
            </a:endParaRPr>
          </a:p>
        </p:txBody>
      </p:sp>
      <p:sp>
        <p:nvSpPr>
          <p:cNvPr id="3" name="2 Marcador de contenido"/>
          <p:cNvSpPr>
            <a:spLocks noGrp="1"/>
          </p:cNvSpPr>
          <p:nvPr>
            <p:ph idx="1"/>
          </p:nvPr>
        </p:nvSpPr>
        <p:spPr>
          <a:xfrm>
            <a:off x="395536" y="1124744"/>
            <a:ext cx="8229600" cy="5256584"/>
          </a:xfrm>
        </p:spPr>
        <p:txBody>
          <a:bodyPr>
            <a:normAutofit/>
          </a:bodyPr>
          <a:lstStyle/>
          <a:p>
            <a:pPr lvl="1" indent="-342900" algn="just"/>
            <a:r>
              <a:rPr lang="es-ES" sz="2000" dirty="0">
                <a:latin typeface="Arial Narrow"/>
                <a:cs typeface="Arial Narrow"/>
              </a:rPr>
              <a:t>El artículo 181.4 LC dispone que “</a:t>
            </a:r>
            <a:r>
              <a:rPr lang="es-ES" sz="2000" i="1" dirty="0">
                <a:latin typeface="Arial Narrow"/>
                <a:cs typeface="Arial Narrow"/>
              </a:rPr>
              <a:t>la aprobación o la desaprobación de las cuentas no prejuzga la procedencia o improcedencia de la acción de responsabilidad de los administradores concursales, pero la desaprobación </a:t>
            </a:r>
            <a:r>
              <a:rPr lang="es-ES" sz="2000" b="1" i="1" dirty="0">
                <a:latin typeface="Arial Narrow"/>
                <a:cs typeface="Arial Narrow"/>
              </a:rPr>
              <a:t>comportará su inhabilitación temporal </a:t>
            </a:r>
            <a:r>
              <a:rPr lang="es-ES" sz="2000" i="1" dirty="0">
                <a:latin typeface="Arial Narrow"/>
                <a:cs typeface="Arial Narrow"/>
              </a:rPr>
              <a:t>para ser nombrados en otros concursos durante un período que determinará el juez en la sentencia de desaprobación y que no podrá ser inferior a seis meses ni superior a dos años”.</a:t>
            </a:r>
            <a:r>
              <a:rPr lang="es-ES" sz="2000" dirty="0">
                <a:latin typeface="Arial Narrow"/>
                <a:cs typeface="Arial Narrow"/>
              </a:rPr>
              <a:t> </a:t>
            </a:r>
          </a:p>
          <a:p>
            <a:pPr lvl="1" indent="-342900" algn="just"/>
            <a:r>
              <a:rPr lang="es-ES" sz="1800" dirty="0">
                <a:latin typeface="Arial Narrow"/>
                <a:cs typeface="Arial Narrow"/>
              </a:rPr>
              <a:t>Las </a:t>
            </a:r>
            <a:r>
              <a:rPr lang="es-ES" sz="1800" b="1" dirty="0">
                <a:latin typeface="Arial Narrow"/>
                <a:cs typeface="Arial Narrow"/>
              </a:rPr>
              <a:t>dudas que provocaba la interpretación del precepto </a:t>
            </a:r>
            <a:r>
              <a:rPr lang="es-ES" sz="1800" dirty="0">
                <a:latin typeface="Arial Narrow"/>
                <a:cs typeface="Arial Narrow"/>
              </a:rPr>
              <a:t>han quedado disipadas tras el dictado de dos Sentencias del Alto Tribunal, de 22 de julio de 2015, [RJ 2015/3289], y de 6 de abril de 2017, que se decantan por la aplicación automática de la sanción legal de inhabilitación, si bien en su grado mínimo si no hubiese mediado petición expresa de imposición</a:t>
            </a:r>
          </a:p>
          <a:p>
            <a:pPr lvl="1" indent="-342900" algn="just"/>
            <a:r>
              <a:rPr lang="es-ES" sz="1800" dirty="0">
                <a:latin typeface="Arial Narrow"/>
                <a:cs typeface="Arial Narrow"/>
              </a:rPr>
              <a:t>La propia STS de 6 de abril de 2017 introduce un elemento que indirectamente permitirá modular la doctrina jurisprudencial del Alto Tribunal sobre la automaticidad de esta sanción: la Sentencia anticipa que “</a:t>
            </a:r>
            <a:r>
              <a:rPr lang="es-ES" sz="1800" b="1" i="1" dirty="0">
                <a:latin typeface="Arial Narrow"/>
                <a:cs typeface="Arial Narrow"/>
              </a:rPr>
              <a:t>no cualquier irregularidad</a:t>
            </a:r>
            <a:r>
              <a:rPr lang="es-ES" sz="1800" i="1" dirty="0">
                <a:latin typeface="Arial Narrow"/>
                <a:cs typeface="Arial Narrow"/>
              </a:rPr>
              <a:t> que pueda aflorar con la impugnación de la rendición de cuentas debe justificar la denegación de su aprobación, </a:t>
            </a:r>
            <a:r>
              <a:rPr lang="es-ES" sz="1800" b="1" i="1" dirty="0">
                <a:latin typeface="Arial Narrow"/>
                <a:cs typeface="Arial Narrow"/>
              </a:rPr>
              <a:t>sino aquellas que por su entidad resulten relevantes</a:t>
            </a:r>
            <a:r>
              <a:rPr lang="es-ES" sz="1800" i="1" dirty="0">
                <a:latin typeface="Arial Narrow"/>
                <a:cs typeface="Arial Narrow"/>
              </a:rPr>
              <a:t>”</a:t>
            </a:r>
            <a:endParaRPr lang="es-ES" sz="1800" dirty="0">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2552109610"/>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dirty="0">
                <a:solidFill>
                  <a:srgbClr val="FF6600"/>
                </a:solidFill>
                <a:latin typeface="Arial" pitchFamily="34" charset="0"/>
                <a:cs typeface="Arial" pitchFamily="34" charset="0"/>
              </a:rPr>
              <a:t>DUDAS Y PREGUNTAS</a:t>
            </a:r>
          </a:p>
        </p:txBody>
      </p:sp>
      <p:pic>
        <p:nvPicPr>
          <p:cNvPr id="5" name="4 Marcador de contenido"/>
          <p:cNvPicPr>
            <a:picLocks noGrp="1" noChangeAspect="1"/>
          </p:cNvPicPr>
          <p:nvPr>
            <p:ph idx="1"/>
          </p:nvPr>
        </p:nvPicPr>
        <p:blipFill>
          <a:blip r:embed="rId2" cstate="print">
            <a:extLst>
              <a:ext uri="{28A0092B-C50C-407E-A947-70E740481C1C}">
                <a14:useLocalDpi xmlns:a14="http://schemas.microsoft.com/office/drawing/2010/main" val="0"/>
              </a:ext>
            </a:extLst>
          </a:blip>
          <a:stretch>
            <a:fillRect/>
          </a:stretch>
        </p:blipFill>
        <p:spPr>
          <a:xfrm>
            <a:off x="1907704" y="1628800"/>
            <a:ext cx="5400600" cy="3542793"/>
          </a:xfrm>
        </p:spPr>
      </p:pic>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281656313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SUCESIÓN DE EMPRESA </a:t>
            </a:r>
          </a:p>
        </p:txBody>
      </p:sp>
      <p:sp>
        <p:nvSpPr>
          <p:cNvPr id="3075" name="2 Marcador de contenido"/>
          <p:cNvSpPr>
            <a:spLocks noGrp="1"/>
          </p:cNvSpPr>
          <p:nvPr>
            <p:ph idx="1"/>
          </p:nvPr>
        </p:nvSpPr>
        <p:spPr>
          <a:xfrm>
            <a:off x="323528" y="1340769"/>
            <a:ext cx="8229600" cy="4824536"/>
          </a:xfrm>
        </p:spPr>
        <p:txBody>
          <a:bodyPr>
            <a:normAutofit lnSpcReduction="10000"/>
          </a:bodyPr>
          <a:lstStyle/>
          <a:p>
            <a:pPr marL="0" indent="0">
              <a:buNone/>
            </a:pPr>
            <a:r>
              <a:rPr lang="es-ES" sz="2400" b="1" dirty="0"/>
              <a:t>EFECTOS LABORALES Y DE SEGURIDAD SOCIAL.- </a:t>
            </a:r>
            <a:r>
              <a:rPr lang="es-ES" sz="2400" dirty="0"/>
              <a:t>Art. 149.4 LC:</a:t>
            </a:r>
          </a:p>
          <a:p>
            <a:pPr marL="0" indent="0" algn="just">
              <a:buNone/>
            </a:pPr>
            <a:r>
              <a:rPr lang="es-ES" sz="2600" dirty="0"/>
              <a:t>En relación a si la </a:t>
            </a:r>
            <a:r>
              <a:rPr lang="es-ES" sz="2600" b="1" dirty="0"/>
              <a:t>responsabilidad solidaria del adquirente</a:t>
            </a:r>
            <a:r>
              <a:rPr lang="es-ES" sz="2600" dirty="0"/>
              <a:t>, en caso de que se apreciase la existencia de sucesión de empresa en la transmisión de la unidad productiva, suponía que el adquirente asumía toda la deuda laboral –incluida la correspondiente a los contratos de trabajo de los trabajadores que no se transmitían- la STS de 15 de julio de 2003 se había pronunciado en sentido favorable: en caso de sucesión de empresa se ha mantenido la responsabilidad solidaria de ambas empresas respecto de las deudas laborales que la empresa cedente tuviera pendientes de abonar</a:t>
            </a:r>
            <a:r>
              <a:rPr lang="es-ES" sz="2400" dirty="0"/>
              <a:t>.</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5</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269536013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SUCESIÓN DE EMPRES</a:t>
            </a:r>
            <a:r>
              <a:rPr lang="es-ES" sz="2400" dirty="0"/>
              <a:t>A </a:t>
            </a:r>
          </a:p>
        </p:txBody>
      </p:sp>
      <p:sp>
        <p:nvSpPr>
          <p:cNvPr id="3075" name="2 Marcador de contenido"/>
          <p:cNvSpPr>
            <a:spLocks noGrp="1"/>
          </p:cNvSpPr>
          <p:nvPr>
            <p:ph idx="1"/>
          </p:nvPr>
        </p:nvSpPr>
        <p:spPr>
          <a:xfrm>
            <a:off x="323528" y="1340769"/>
            <a:ext cx="8229600" cy="4824536"/>
          </a:xfrm>
        </p:spPr>
        <p:txBody>
          <a:bodyPr/>
          <a:lstStyle/>
          <a:p>
            <a:pPr marL="0" indent="0">
              <a:buNone/>
            </a:pPr>
            <a:r>
              <a:rPr lang="es-ES" sz="2400" b="1" dirty="0"/>
              <a:t>EFECTOS LABORALES Y DE SEGURIDAD SOCIAL.- </a:t>
            </a:r>
            <a:r>
              <a:rPr lang="es-ES" sz="2400" dirty="0"/>
              <a:t>Art. 149.4 LC:</a:t>
            </a:r>
          </a:p>
          <a:p>
            <a:pPr marL="0" indent="0" algn="just">
              <a:buNone/>
            </a:pPr>
            <a:r>
              <a:rPr lang="es-ES" sz="2600" dirty="0"/>
              <a:t>Algunos juzgados y tribunales con competencia mercantil, con la finalidad de favorecer la transmisión de unidades productivas, consideraron que el adquirente sólo asumía las deudas laborales y de SS de los trabajadores cedidos. </a:t>
            </a:r>
          </a:p>
          <a:p>
            <a:pPr marL="0" indent="0" algn="just">
              <a:buNone/>
            </a:pPr>
            <a:r>
              <a:rPr lang="es-ES" sz="2600" dirty="0"/>
              <a:t>AJM nº 9 de Barcelona: la sucesión de empresa debe entenderse referida a los contratos de trabajo en vigor al tiempo de la sucesión empresarial , en los que se subroga el adquirente, pero no la restante, pues para ello es necesario que la ley lo hubiese dicho expresamente.</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6</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185150512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SUCESIÓN DE EMPRESA</a:t>
            </a:r>
            <a:r>
              <a:rPr lang="es-ES" sz="2400" dirty="0"/>
              <a:t> </a:t>
            </a:r>
          </a:p>
        </p:txBody>
      </p:sp>
      <p:sp>
        <p:nvSpPr>
          <p:cNvPr id="3075" name="2 Marcador de contenido"/>
          <p:cNvSpPr>
            <a:spLocks noGrp="1"/>
          </p:cNvSpPr>
          <p:nvPr>
            <p:ph idx="1"/>
          </p:nvPr>
        </p:nvSpPr>
        <p:spPr>
          <a:xfrm>
            <a:off x="323528" y="1340769"/>
            <a:ext cx="8229600" cy="4824536"/>
          </a:xfrm>
        </p:spPr>
        <p:txBody>
          <a:bodyPr>
            <a:noAutofit/>
          </a:bodyPr>
          <a:lstStyle/>
          <a:p>
            <a:pPr algn="just"/>
            <a:r>
              <a:rPr lang="es-ES" sz="2600" dirty="0"/>
              <a:t>La doctrina de los tribunales de orden social (STSJ de Cataluña de 11 de julio de 2014 y STS de 29 de octubre de 2014, entre otras) consiste en que la competencia de la jurisdicción social para conocer de los efectos de la transmisión a pesar de la resolución del juez del concurso corresponde al orden social. </a:t>
            </a:r>
          </a:p>
          <a:p>
            <a:pPr algn="just"/>
            <a:r>
              <a:rPr lang="es-ES" sz="2600" dirty="0"/>
              <a:t>Algunos juzgados de lo mercantil han cambiado de criterio y han considerado que el adquirente de la unidad productiva asume la deuda de todos los contratos de trabajo y toda la deuda con la SS de la concursada (AAJM nº 9 de Barcelona de 23 de diciembre de 2015 y 24 de julio de 2015). </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7</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2173436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SUCESIÓN DE EMPRESA</a:t>
            </a:r>
            <a:r>
              <a:rPr lang="es-ES" sz="2400" dirty="0"/>
              <a:t> </a:t>
            </a:r>
          </a:p>
        </p:txBody>
      </p:sp>
      <p:sp>
        <p:nvSpPr>
          <p:cNvPr id="3075" name="2 Marcador de contenido"/>
          <p:cNvSpPr>
            <a:spLocks noGrp="1"/>
          </p:cNvSpPr>
          <p:nvPr>
            <p:ph idx="1"/>
          </p:nvPr>
        </p:nvSpPr>
        <p:spPr>
          <a:xfrm>
            <a:off x="323528" y="1340769"/>
            <a:ext cx="8229600" cy="4824536"/>
          </a:xfrm>
        </p:spPr>
        <p:txBody>
          <a:bodyPr>
            <a:noAutofit/>
          </a:bodyPr>
          <a:lstStyle/>
          <a:p>
            <a:pPr algn="just"/>
            <a:r>
              <a:rPr lang="es-ES" sz="2400" dirty="0"/>
              <a:t>La Sala Cuarta del Tribunal Supremo (Sentencia de 29 de octubre de 2014) ha considerado que cualquier pronunciamiento que pueda realizar el juez del concurso sobre la sucesión de empresa por transmisión de unidades productivas es meramente prejudicial, en los términos previstos en el artículo 9 LC.</a:t>
            </a:r>
          </a:p>
          <a:p>
            <a:pPr algn="just"/>
            <a:r>
              <a:rPr lang="es-ES" sz="2400" dirty="0"/>
              <a:t>La reciente STS nº 20/2017, de 11 de enero, resuelve el problema competencial relativo a la determinación del órgano competente para decidir si ha existido sucesión de empresa en los términos del artículo 44 ET. La resolución mencionada atribuye la competencia para decidir sobre esta cuestión a la jurisdicción social y reitera para ello el criterio ya expuesto en la Sentencia de 29 de octubre de 2014. </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8</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8744746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864096"/>
          </a:xfrm>
        </p:spPr>
        <p:txBody>
          <a:bodyPr>
            <a:normAutofit/>
          </a:bodyPr>
          <a:lstStyle/>
          <a:p>
            <a:pPr lvl="0"/>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CESE DE ACTIVIDAD </a:t>
            </a:r>
            <a:r>
              <a:rPr lang="es-ES" sz="2400" dirty="0"/>
              <a:t> </a:t>
            </a:r>
          </a:p>
        </p:txBody>
      </p:sp>
      <p:sp>
        <p:nvSpPr>
          <p:cNvPr id="3075" name="2 Marcador de contenido"/>
          <p:cNvSpPr>
            <a:spLocks noGrp="1"/>
          </p:cNvSpPr>
          <p:nvPr>
            <p:ph idx="1"/>
          </p:nvPr>
        </p:nvSpPr>
        <p:spPr>
          <a:xfrm>
            <a:off x="323528" y="1196752"/>
            <a:ext cx="8229600" cy="4968553"/>
          </a:xfrm>
        </p:spPr>
        <p:txBody>
          <a:bodyPr>
            <a:normAutofit lnSpcReduction="10000"/>
          </a:bodyPr>
          <a:lstStyle/>
          <a:p>
            <a:pPr marL="0" indent="0" algn="just">
              <a:buNone/>
            </a:pPr>
            <a:r>
              <a:rPr lang="es-ES" sz="2100" dirty="0"/>
              <a:t>Art. 44.1 LC “</a:t>
            </a:r>
            <a:r>
              <a:rPr lang="es-ES" sz="2100" i="1" dirty="0"/>
              <a:t>la declaración de concurso no interrumpirá la continuación de la actividad profesional o empresarial que viniera ejerciendo el deudor”</a:t>
            </a:r>
            <a:r>
              <a:rPr lang="es-ES" sz="2100" dirty="0"/>
              <a:t>.</a:t>
            </a:r>
          </a:p>
          <a:p>
            <a:pPr marL="0" indent="0" algn="just">
              <a:buNone/>
            </a:pPr>
            <a:r>
              <a:rPr lang="es-ES" sz="2100" dirty="0"/>
              <a:t>Apartado 4 LC</a:t>
            </a:r>
            <a:r>
              <a:rPr lang="es-ES" sz="2100" i="1" dirty="0"/>
              <a:t>: “el juez, a solicitud de la administración concursal y previa audiencia del deudor y de los representantes de los trabajadores de la empresa, podrá acordar mediante auto el cierre de la totalidad o de parte de las oficinas, establecimientos o explotaciones de que fuera titular el deudor, así como, cuando ejerciera una actividad empresarial, el cese o la suspensión, total o parcial, de ésta.</a:t>
            </a:r>
            <a:endParaRPr lang="es-ES" sz="2100" dirty="0"/>
          </a:p>
          <a:p>
            <a:pPr marL="0" indent="0" algn="just">
              <a:buNone/>
            </a:pPr>
            <a:r>
              <a:rPr lang="es-ES" sz="2100" i="1" dirty="0"/>
              <a:t>	Cuando las medidas supongan la extinción, suspensión o modificación colectivas de los contratos de trabajo, incluidos los traslados colectivos, el juez actuará conforme a lo establecido en el artículo 8.2.º y simultáneamente iniciará el expediente del artículo 64. La administración concursal en su solicitud deberá dar cumplimiento a lo dispuesto en el artículo 64.4”</a:t>
            </a:r>
            <a:r>
              <a:rPr lang="es-ES" sz="2100" dirty="0"/>
              <a:t>.</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9</a:t>
            </a:fld>
            <a:endParaRPr lang="es-ES"/>
          </a:p>
        </p:txBody>
      </p:sp>
      <p:sp>
        <p:nvSpPr>
          <p:cNvPr id="8" name="7 Marcador de pie de página"/>
          <p:cNvSpPr>
            <a:spLocks noGrp="1"/>
          </p:cNvSpPr>
          <p:nvPr>
            <p:ph type="ftr" sz="quarter" idx="11"/>
          </p:nvPr>
        </p:nvSpPr>
        <p:spPr>
          <a:xfrm>
            <a:off x="5004048" y="6165304"/>
            <a:ext cx="6280281" cy="365125"/>
          </a:xfrm>
        </p:spPr>
        <p:txBody>
          <a:bodyPr/>
          <a:lstStyle/>
          <a:p>
            <a:pPr>
              <a:defRPr/>
            </a:pPr>
            <a:endParaRPr lang="es-ES" b="1" dirty="0"/>
          </a:p>
        </p:txBody>
      </p:sp>
    </p:spTree>
    <p:extLst>
      <p:ext uri="{BB962C8B-B14F-4D97-AF65-F5344CB8AC3E}">
        <p14:creationId xmlns:p14="http://schemas.microsoft.com/office/powerpoint/2010/main" val="2607405480"/>
      </p:ext>
    </p:extLst>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5732</TotalTime>
  <Words>5590</Words>
  <Application>Microsoft Macintosh PowerPoint</Application>
  <PresentationFormat>Presentación en pantalla (4:3)</PresentationFormat>
  <Paragraphs>200</Paragraphs>
  <Slides>49</Slides>
  <Notes>0</Notes>
  <HiddenSlides>0</HiddenSlides>
  <MMClips>0</MMClips>
  <ScaleCrop>false</ScaleCrop>
  <HeadingPairs>
    <vt:vector size="6" baseType="variant">
      <vt:variant>
        <vt:lpstr>Fuentes usadas</vt:lpstr>
      </vt:variant>
      <vt:variant>
        <vt:i4>3</vt:i4>
      </vt:variant>
      <vt:variant>
        <vt:lpstr>Tema</vt:lpstr>
      </vt:variant>
      <vt:variant>
        <vt:i4>1</vt:i4>
      </vt:variant>
      <vt:variant>
        <vt:lpstr>Títulos de diapositiva</vt:lpstr>
      </vt:variant>
      <vt:variant>
        <vt:i4>49</vt:i4>
      </vt:variant>
    </vt:vector>
  </HeadingPairs>
  <TitlesOfParts>
    <vt:vector size="53" baseType="lpstr">
      <vt:lpstr>Arial</vt:lpstr>
      <vt:lpstr>Arial Narrow</vt:lpstr>
      <vt:lpstr>Calibri</vt:lpstr>
      <vt:lpstr>Tema de Office</vt:lpstr>
      <vt:lpstr>El concurso de acreedores: aspectos teóricos, jurídicos y prácticos</vt:lpstr>
      <vt:lpstr>ENAJENACIÓN DE BIENES AFECTOS AL PAGO DE CRÉDITOS CON PRIVILEGIO ESPECIAL</vt:lpstr>
      <vt:lpstr>OTRAS CUESTIONES DE LIQUIDACIÓN  SUCESIÓN DE EMPRESA </vt:lpstr>
      <vt:lpstr>OTRAS CUESTIONES DE LIQUIDACIÓN  SUCESIÓN DE EMPRESA </vt:lpstr>
      <vt:lpstr>OTRAS CUESTIONES DE LIQUIDACIÓN SUCESIÓN DE EMPRESA </vt:lpstr>
      <vt:lpstr>OTRAS CUESTIONES DE LIQUIDACIÓN SUCESIÓN DE EMPRESA </vt:lpstr>
      <vt:lpstr>OTRAS CUESTIONES DE LIQUIDACIÓN SUCESIÓN DE EMPRESA </vt:lpstr>
      <vt:lpstr>OTRAS CUESTIONES DE LIQUIDACIÓN SUCESIÓN DE EMPRESA </vt:lpstr>
      <vt:lpstr>OTRAS CUESTIONES DE LIQUIDACIÓN CESE DE ACTIVIDAD  </vt:lpstr>
      <vt:lpstr>OTRAS CUESTIONES DE LIQUIDACIÓN CESE DE ACTIVIDAD </vt:lpstr>
      <vt:lpstr>REGLA GENERAL DE PAGO A LOS ACREEDORES CONTRA LA MASA</vt:lpstr>
      <vt:lpstr>PAGO A LOS ACREEDORES</vt:lpstr>
      <vt:lpstr>INSUFICIENCIA DE MASA ACTIVA</vt:lpstr>
      <vt:lpstr>INSUFICIENCIA DE MASA ACTIVA</vt:lpstr>
      <vt:lpstr>INSUFICIENCIA DE MASA ACTIVA</vt:lpstr>
      <vt:lpstr>MARCO NORMATIVO ACTUAL</vt:lpstr>
      <vt:lpstr>MARCO NORMATIVO ACTUAL</vt:lpstr>
      <vt:lpstr>MARCO NORMATIVO ACTUAL</vt:lpstr>
      <vt:lpstr>MARCO NORMATIVO ACTUAL</vt:lpstr>
      <vt:lpstr>MARCO NORMATIVO ACTUAL</vt:lpstr>
      <vt:lpstr>FECHA DE VENCIMIENTO DEL CRÉDITO POR HONORARIOS DE LA AC </vt:lpstr>
      <vt:lpstr>Presentación de PowerPoint</vt:lpstr>
      <vt:lpstr>Presentación de PowerPoint</vt:lpstr>
      <vt:lpstr>GASTOS IMPRESCINDIBLES PARA CONCLUIR LA LIQUIDACIÓN</vt:lpstr>
      <vt:lpstr>GASTOS IMPRESCINDIBLES PARA CONCLUIR LA LIQUIDACIÓN</vt:lpstr>
      <vt:lpstr>CONCURSOS CON INSUFICIENCIA DE MASA</vt:lpstr>
      <vt:lpstr>CONCURSOS CON INSUFICIENCIA DE MASA</vt:lpstr>
      <vt:lpstr>CONCURSOS CON INSUFICIENCIA DE MASA</vt:lpstr>
      <vt:lpstr>Presentación de PowerPoint</vt:lpstr>
      <vt:lpstr>Presentación de PowerPoint</vt:lpstr>
      <vt:lpstr>Presentación de PowerPoint</vt:lpstr>
      <vt:lpstr>Presentación de PowerPoint</vt:lpstr>
      <vt:lpstr>Presentación de PowerPoint</vt:lpstr>
      <vt:lpstr>SEPARACIÓN DE LA AC Y REINTREGO DE LA RETRIBUCIÓN</vt:lpstr>
      <vt:lpstr>SEPARACIÓN DE LA AC Y REINTREGO DE LA RETRIBUCIÓN</vt:lpstr>
      <vt:lpstr>SEPARACIÓN DE LA AC Y REINTREGO DE LA RETRIBUCIÓN</vt:lpstr>
      <vt:lpstr>La rendición de cuentas como obligación inherente al cargo de administrador concursal</vt:lpstr>
      <vt:lpstr>La rendición de cuentas como obligación inherente al cargo de administrador concursal</vt:lpstr>
      <vt:lpstr>Contenido preceptivo de la rendición de cuentas final</vt:lpstr>
      <vt:lpstr>Materias excluidas de la rendición de cuentas final</vt:lpstr>
      <vt:lpstr>Materias excluidas de la rendición de cuentas final</vt:lpstr>
      <vt:lpstr>Materias susceptibles de formar parte de la oposición a la rendición de cuentas final</vt:lpstr>
      <vt:lpstr>Materias susceptibles de formar parte de la oposición a la rendición de cuentas final</vt:lpstr>
      <vt:lpstr>DISCUSIÓN DEL ORDEN DE PRELACIÓN EN LOS PAGOS  </vt:lpstr>
      <vt:lpstr>DISCUSIÓN DEL ORDEN DE PRELACIÓN EN LOS PAGOS  </vt:lpstr>
      <vt:lpstr>La desaprobación de la rendición de cuentas y sus consecuencias</vt:lpstr>
      <vt:lpstr>La desaprobación de la rendición de cuentas y sus consecuencias</vt:lpstr>
      <vt:lpstr>La inhabilitación de la AC como consecuencia de la  desaprobación de la rendición de cuentas</vt:lpstr>
      <vt:lpstr>DUDAS Y PREGUNTAS</vt:lpstr>
    </vt:vector>
  </TitlesOfParts>
  <Company>Portbou</Company>
  <LinksUpToDate>false</LinksUpToDate>
  <SharedDoc>false</SharedDoc>
  <HyperlinksChanged>false</HyperlinksChanged>
  <AppVersion>16.0015</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RESPONSABILIDAD CIVIL DEL EMPLEADO PÚBLICO</dc:title>
  <dc:creator>Nuria Fachal Noguer</dc:creator>
  <cp:lastModifiedBy>Julio Fernández Maestre</cp:lastModifiedBy>
  <cp:revision>503</cp:revision>
  <dcterms:created xsi:type="dcterms:W3CDTF">2014-10-18T17:23:51Z</dcterms:created>
  <dcterms:modified xsi:type="dcterms:W3CDTF">2019-06-03T05:18:05Z</dcterms:modified>
</cp:coreProperties>
</file>

<file path=docProps/thumbnail.jpeg>
</file>